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sldIdLst>
    <p:sldId id="261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AF2"/>
    <a:srgbClr val="D3F1EB"/>
    <a:srgbClr val="CFF5EE"/>
    <a:srgbClr val="E7FDF8"/>
    <a:srgbClr val="F7E9F7"/>
    <a:srgbClr val="E6E6E6"/>
    <a:srgbClr val="EEF2F9"/>
    <a:srgbClr val="FBE2D1"/>
    <a:srgbClr val="F9D3B9"/>
    <a:srgbClr val="FFE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78FC7-48CE-4851-A660-18FE38CB804D}" v="40" dt="2021-06-11T14:48:15.437"/>
    <p1510:client id="{A11E2110-0390-4C68-A7BA-CDB36762673B}" v="180" dt="2021-06-11T14:58:09.356"/>
    <p1510:client id="{B3C13620-A0D3-43C5-949F-8B4A13AAF7BF}" v="2" dt="2021-06-11T14:59:34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8" autoAdjust="0"/>
    <p:restoredTop sz="94660"/>
  </p:normalViewPr>
  <p:slideViewPr>
    <p:cSldViewPr>
      <p:cViewPr>
        <p:scale>
          <a:sx n="272" d="100"/>
          <a:sy n="272" d="100"/>
        </p:scale>
        <p:origin x="341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commentAuthors" Target="commentAuthor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11T07:43:43.672" idx="8">
    <p:pos x="3024" y="2972"/>
    <p:text>academic supervisors/PIs last and Im happy to say I am one of them now lol</p:text>
    <p:extLst>
      <p:ext uri="{C676402C-5697-4E1C-873F-D02D1690AC5C}">
        <p15:threadingInfo xmlns:p15="http://schemas.microsoft.com/office/powerpoint/2012/main" timeZoneBias="420"/>
      </p:ext>
    </p:extLst>
  </p:cm>
  <p:cm authorId="2" dt="2021-06-11T07:55:12.462" idx="9">
    <p:pos x="3024" y="3108"/>
    <p:text>:confetti:</p:text>
    <p:extLst>
      <p:ext uri="{C676402C-5697-4E1C-873F-D02D1690AC5C}">
        <p15:threadingInfo xmlns:p15="http://schemas.microsoft.com/office/powerpoint/2012/main" timeZoneBias="420">
          <p15:parentCm authorId="2" idx="8"/>
        </p15:threadingInfo>
      </p:ext>
    </p:extLst>
  </p:cm>
  <p:cm authorId="2" dt="2021-06-11T07:44:21.362" idx="10">
    <p:pos x="10" y="10"/>
    <p:text>if you cut and paste this figure so it is landscape then it will fit nicer in your text box</p:text>
    <p:extLst>
      <p:ext uri="{C676402C-5697-4E1C-873F-D02D1690AC5C}">
        <p15:threadingInfo xmlns:p15="http://schemas.microsoft.com/office/powerpoint/2012/main" timeZoneBias="420"/>
      </p:ext>
    </p:extLst>
  </p:cm>
  <p:cm authorId="2" dt="2021-06-11T07:46:50.214" idx="11">
    <p:pos x="4196" y="1872"/>
    <p:text>these could be puncier like I have done here</p:text>
    <p:extLst>
      <p:ext uri="{C676402C-5697-4E1C-873F-D02D1690AC5C}">
        <p15:threadingInfo xmlns:p15="http://schemas.microsoft.com/office/powerpoint/2012/main" timeZoneBias="420"/>
      </p:ext>
    </p:extLst>
  </p:cm>
  <p:cm authorId="2" dt="2021-06-11T07:47:06.402" idx="12">
    <p:pos x="4332" y="2008"/>
    <p:text>slightly repetative so culd be shortened</p:text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1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3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69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02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49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27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82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48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62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5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01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7F2C6-92AA-4C81-904A-9DB7C80B2BAE}" type="datetimeFigureOut">
              <a:rPr lang="en-GB" smtClean="0"/>
              <a:t>11/06/2021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25DC8-DB69-48F8-915E-8CA0829FD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83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531CE-17FE-457A-9D36-BF6BDF2C5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88" y="-1177"/>
            <a:ext cx="7128792" cy="10316249"/>
          </a:xfrm>
          <a:prstGeom prst="rect">
            <a:avLst/>
          </a:prstGeom>
        </p:spPr>
      </p:pic>
      <p:pic>
        <p:nvPicPr>
          <p:cNvPr id="3" name="Picture 2" descr="A white circle on a blue surface&#10;&#10;Description automatically generated with medium confidence">
            <a:extLst>
              <a:ext uri="{FF2B5EF4-FFF2-40B4-BE49-F238E27FC236}">
                <a16:creationId xmlns:a16="http://schemas.microsoft.com/office/drawing/2014/main" id="{D487EE63-CF19-4ABB-A757-0A4888DA7C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88" y="-86084"/>
            <a:ext cx="7200800" cy="104011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E3BDFB-0DC0-4B1C-A4DE-D3378CCAB6F3}"/>
              </a:ext>
            </a:extLst>
          </p:cNvPr>
          <p:cNvSpPr/>
          <p:nvPr/>
        </p:nvSpPr>
        <p:spPr>
          <a:xfrm>
            <a:off x="-149088" y="8966734"/>
            <a:ext cx="7250496" cy="92055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EE73F-8DBA-4D29-9737-E50B726DC381}"/>
              </a:ext>
            </a:extLst>
          </p:cNvPr>
          <p:cNvSpPr/>
          <p:nvPr/>
        </p:nvSpPr>
        <p:spPr>
          <a:xfrm>
            <a:off x="-149088" y="0"/>
            <a:ext cx="7200800" cy="92964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C2EAD9AD-660D-4C00-9D87-7438838B4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401" y="237736"/>
            <a:ext cx="1622637" cy="4236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82447E-703A-4F44-94A3-DCA871A62A91}"/>
              </a:ext>
            </a:extLst>
          </p:cNvPr>
          <p:cNvSpPr/>
          <p:nvPr/>
        </p:nvSpPr>
        <p:spPr>
          <a:xfrm>
            <a:off x="116632" y="1064568"/>
            <a:ext cx="2808312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9F5C9-610C-4A46-BC9F-0DE206D0E889}"/>
              </a:ext>
            </a:extLst>
          </p:cNvPr>
          <p:cNvSpPr/>
          <p:nvPr/>
        </p:nvSpPr>
        <p:spPr>
          <a:xfrm>
            <a:off x="116632" y="5031403"/>
            <a:ext cx="3888432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4D6ADD-B144-4642-9BA7-61853CD8C2B3}"/>
              </a:ext>
            </a:extLst>
          </p:cNvPr>
          <p:cNvSpPr/>
          <p:nvPr/>
        </p:nvSpPr>
        <p:spPr>
          <a:xfrm>
            <a:off x="3077824" y="1067411"/>
            <a:ext cx="3672408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E75E74-2A61-40B6-B74E-5B11570DD51F}"/>
              </a:ext>
            </a:extLst>
          </p:cNvPr>
          <p:cNvSpPr/>
          <p:nvPr/>
        </p:nvSpPr>
        <p:spPr>
          <a:xfrm>
            <a:off x="4149080" y="5025008"/>
            <a:ext cx="2592288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481B2-4B40-42C6-A1D2-D5B883F35E4B}"/>
              </a:ext>
            </a:extLst>
          </p:cNvPr>
          <p:cNvSpPr txBox="1"/>
          <p:nvPr/>
        </p:nvSpPr>
        <p:spPr>
          <a:xfrm>
            <a:off x="188641" y="1136576"/>
            <a:ext cx="2664296" cy="19697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/>
              <a:t>Introduction</a:t>
            </a:r>
          </a:p>
          <a:p>
            <a:r>
              <a:rPr lang="en-US" sz="700" b="1" dirty="0"/>
              <a:t>Soft robots are notoriously difficult to </a:t>
            </a:r>
            <a:r>
              <a:rPr lang="en-US" sz="700" b="1" dirty="0" err="1"/>
              <a:t>characterise</a:t>
            </a:r>
            <a:r>
              <a:rPr lang="en-US" sz="700" b="1" dirty="0"/>
              <a:t> due to their lack of rigid joints and precise end effector control [1]. </a:t>
            </a:r>
            <a:r>
              <a:rPr lang="en-GB" sz="700" b="1" dirty="0">
                <a:effectLst/>
                <a:ea typeface="Times New Roman" panose="02020603050405020304" pitchFamily="18" charset="0"/>
              </a:rPr>
              <a:t>In domains such as prosthetics and minimally invasive surgery (MIS), rigid-body robotics </a:t>
            </a:r>
            <a:r>
              <a:rPr lang="en-GB" sz="700" b="1" dirty="0">
                <a:ea typeface="Times New Roman" panose="02020603050405020304" pitchFamily="18" charset="0"/>
              </a:rPr>
              <a:t>are</a:t>
            </a:r>
            <a:r>
              <a:rPr lang="en-GB" sz="700" b="1" dirty="0">
                <a:effectLst/>
                <a:ea typeface="Times New Roman" panose="02020603050405020304" pitchFamily="18" charset="0"/>
              </a:rPr>
              <a:t> predominantly used for their mechanical strength and </a:t>
            </a:r>
            <a:r>
              <a:rPr lang="en-GB" sz="700" b="1" dirty="0">
                <a:ea typeface="Times New Roman" panose="02020603050405020304" pitchFamily="18" charset="0"/>
              </a:rPr>
              <a:t>solvable motion mechanics</a:t>
            </a:r>
            <a:r>
              <a:rPr lang="en-GB" sz="700" b="1" dirty="0">
                <a:effectLst/>
                <a:ea typeface="Times New Roman" panose="02020603050405020304" pitchFamily="18" charset="0"/>
              </a:rPr>
              <a:t>. However, soft robots have a gentler interface with objects and their compliant nature circumvents these difficulties in motion planning that rigid, jointed </a:t>
            </a:r>
            <a:r>
              <a:rPr lang="en-GB" sz="700" b="1" dirty="0">
                <a:ea typeface="Times New Roman" panose="02020603050405020304" pitchFamily="18" charset="0"/>
              </a:rPr>
              <a:t>robots face. Specifically, compliant interfaces and sensor-dense actuation fit well to soft robot grippers and end effectors. </a:t>
            </a:r>
            <a:endParaRPr lang="en-GB" sz="700" b="1" dirty="0">
              <a:ea typeface="Times New Roman" panose="02020603050405020304" pitchFamily="18" charset="0"/>
              <a:cs typeface="Calibri"/>
            </a:endParaRPr>
          </a:p>
          <a:p>
            <a:endParaRPr lang="en-US" sz="700" b="1" dirty="0"/>
          </a:p>
          <a:p>
            <a:r>
              <a:rPr lang="en-US" sz="700" dirty="0"/>
              <a:t>Use of rigid sensors is antithetical to the design and desired </a:t>
            </a:r>
            <a:r>
              <a:rPr lang="en-US" sz="700" dirty="0" err="1"/>
              <a:t>behaviour</a:t>
            </a:r>
            <a:r>
              <a:rPr lang="en-US" sz="700" dirty="0"/>
              <a:t> of soft robots. Therefore, soft sensing methods are developed to solve this </a:t>
            </a:r>
            <a:r>
              <a:rPr lang="en-GB" sz="700" dirty="0"/>
              <a:t>problem</a:t>
            </a:r>
            <a:r>
              <a:rPr lang="en-US" sz="700" dirty="0"/>
              <a:t>. This project leverages electrical impedance tomography (EIT) imaging to produce low cost and accurate shape change sensing.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2482B7-61F4-4890-BC5C-7284CA11EDA7}"/>
              </a:ext>
            </a:extLst>
          </p:cNvPr>
          <p:cNvSpPr txBox="1"/>
          <p:nvPr/>
        </p:nvSpPr>
        <p:spPr>
          <a:xfrm>
            <a:off x="3140968" y="1136576"/>
            <a:ext cx="35283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/>
              <a:t>Method</a:t>
            </a:r>
          </a:p>
          <a:p>
            <a:r>
              <a:rPr lang="en-US" sz="700" dirty="0"/>
              <a:t>The actuator is comprised of two systems: The cable-driven “backbone” piece (made from </a:t>
            </a:r>
            <a:r>
              <a:rPr lang="en-US" sz="700" dirty="0" err="1"/>
              <a:t>NinjaFlex</a:t>
            </a:r>
            <a:r>
              <a:rPr lang="en-US" sz="700" dirty="0"/>
              <a:t> flexible TPU) and the silicone EIT chamber. Shape Deposition Manufacturing (SDM) enables monolithic silicone casting of these systems. The backbone provides structure for cable actuation and the silicone body grants a soft and compliant interface with target objects.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1B278-577A-4B4E-BFC5-1991CF09BD01}"/>
              </a:ext>
            </a:extLst>
          </p:cNvPr>
          <p:cNvSpPr txBox="1"/>
          <p:nvPr/>
        </p:nvSpPr>
        <p:spPr>
          <a:xfrm>
            <a:off x="4221088" y="5097016"/>
            <a:ext cx="2376264" cy="16466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/>
              <a:t>Future Work</a:t>
            </a:r>
            <a:endParaRPr lang="en-US" sz="7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Add more electrodes to improve sensing resolution. Consider using a flexible printed circuit (FPC) with electrodes to simplify actuator manufacturing.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Extend object and force sensing capabilities with a fingertip-like EIT-based sensor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Rework actuator design based on human finger instead of a constant curvature approach.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Compare full EIT image to voltage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/>
              <a:t>With a significant amount of impedance and cable length data, a machine learning method (such as deep learning or LSTM) will be used to correlate cable actuation to voltage change for closed-loop control.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761CAF-2834-4553-B01C-A42C09399C21}"/>
              </a:ext>
            </a:extLst>
          </p:cNvPr>
          <p:cNvSpPr txBox="1"/>
          <p:nvPr/>
        </p:nvSpPr>
        <p:spPr>
          <a:xfrm>
            <a:off x="188640" y="5097016"/>
            <a:ext cx="37444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/>
              <a:t>Results</a:t>
            </a:r>
          </a:p>
          <a:p>
            <a:r>
              <a:rPr lang="en-US" sz="700" dirty="0"/>
              <a:t>Preliminary results show clear bend sensing with just six electrodes. The actuator was flexed via cable pull between 0 and 20mm, in increments of 5mm. The maximum measured voltage change was (</a:t>
            </a:r>
            <a:r>
              <a:rPr lang="en-US" sz="700" dirty="0" err="1"/>
              <a:t>i</a:t>
            </a:r>
            <a:r>
              <a:rPr lang="en-US" sz="700" dirty="0"/>
              <a:t>) 0.002, (ii) 0.007, and (iii) 0.011 mV. The greatest voltage change was where the greatest bending angle occurred, closest to the actuator tip.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CB83D1-9D9C-4B8F-82B1-D6F8751551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 b="11010"/>
          <a:stretch/>
        </p:blipFill>
        <p:spPr>
          <a:xfrm>
            <a:off x="105750" y="114701"/>
            <a:ext cx="540980" cy="5940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A73196-AA97-4D94-BAB1-CC8E6D2BBE3B}"/>
              </a:ext>
            </a:extLst>
          </p:cNvPr>
          <p:cNvSpPr txBox="1"/>
          <p:nvPr/>
        </p:nvSpPr>
        <p:spPr>
          <a:xfrm>
            <a:off x="667269" y="53297"/>
            <a:ext cx="45894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r>
              <a:rPr lang="en-US" sz="1200" b="1" dirty="0"/>
              <a:t>Sensing Soft Robot Actuation with Electrical Impedance Tomography</a:t>
            </a:r>
          </a:p>
          <a:p>
            <a:r>
              <a:rPr lang="en-US" sz="800" dirty="0"/>
              <a:t>Charles </a:t>
            </a:r>
            <a:r>
              <a:rPr lang="en-US" sz="800" dirty="0" err="1"/>
              <a:t>DeLorey</a:t>
            </a:r>
            <a:r>
              <a:rPr lang="en-US" sz="800" dirty="0"/>
              <a:t>, Mark Runciman, Saina </a:t>
            </a:r>
            <a:r>
              <a:rPr lang="en-US" sz="800" dirty="0" err="1"/>
              <a:t>Akhond</a:t>
            </a:r>
            <a:r>
              <a:rPr lang="en-US" sz="800" dirty="0"/>
              <a:t>, </a:t>
            </a:r>
            <a:r>
              <a:rPr lang="en-US" sz="800" dirty="0">
                <a:ea typeface="+mn-lt"/>
                <a:cs typeface="+mn-lt"/>
              </a:rPr>
              <a:t>James Avery, </a:t>
            </a:r>
            <a:r>
              <a:rPr lang="en-US" sz="800" dirty="0"/>
              <a:t>George Mylonas</a:t>
            </a:r>
            <a:endParaRPr lang="en-US" sz="800" dirty="0">
              <a:cs typeface="Calibri"/>
            </a:endParaRPr>
          </a:p>
          <a:p>
            <a:r>
              <a:rPr lang="en-US" sz="800" i="1" dirty="0"/>
              <a:t>The Hamlyn Centre, Institute of Global Health Innovation, </a:t>
            </a:r>
          </a:p>
          <a:p>
            <a:r>
              <a:rPr lang="en-US" sz="800" i="1" dirty="0"/>
              <a:t>Imperial College London, United Kingdom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49FF6-C0C2-40B4-B28D-D43B6256AEAA}"/>
              </a:ext>
            </a:extLst>
          </p:cNvPr>
          <p:cNvSpPr txBox="1"/>
          <p:nvPr/>
        </p:nvSpPr>
        <p:spPr>
          <a:xfrm>
            <a:off x="-13692" y="8974262"/>
            <a:ext cx="6899076" cy="815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b="1" dirty="0">
                <a:latin typeface="Calibri"/>
                <a:cs typeface="Calibri"/>
              </a:rPr>
              <a:t>References</a:t>
            </a:r>
          </a:p>
          <a:p>
            <a:r>
              <a:rPr lang="en-US" sz="700" dirty="0">
                <a:latin typeface="Calibri"/>
                <a:cs typeface="Calibri"/>
              </a:rPr>
              <a:t>[1] </a:t>
            </a:r>
            <a:r>
              <a:rPr lang="en-GB" sz="700" dirty="0">
                <a:effectLst/>
                <a:latin typeface="Calibri"/>
                <a:ea typeface="Times New Roman" panose="02020603050405020304" pitchFamily="18" charset="0"/>
                <a:cs typeface="Calibri"/>
              </a:rPr>
              <a:t>T. George </a:t>
            </a:r>
            <a:r>
              <a:rPr lang="en-GB" sz="700" dirty="0" err="1">
                <a:effectLst/>
                <a:latin typeface="Calibri"/>
                <a:ea typeface="Times New Roman" panose="02020603050405020304" pitchFamily="18" charset="0"/>
                <a:cs typeface="Calibri"/>
              </a:rPr>
              <a:t>Thuruthel</a:t>
            </a:r>
            <a:r>
              <a:rPr lang="en-GB" sz="700" dirty="0">
                <a:latin typeface="Calibri"/>
                <a:ea typeface="Times New Roman" panose="02020603050405020304" pitchFamily="18" charset="0"/>
                <a:cs typeface="Calibri"/>
              </a:rPr>
              <a:t> </a:t>
            </a:r>
            <a:r>
              <a:rPr lang="en-GB" sz="700" i="1" dirty="0">
                <a:latin typeface="Calibri"/>
                <a:ea typeface="Times New Roman" panose="02020603050405020304" pitchFamily="18" charset="0"/>
                <a:cs typeface="Calibri"/>
              </a:rPr>
              <a:t>et al.,</a:t>
            </a:r>
            <a:r>
              <a:rPr lang="en-GB" sz="700" dirty="0">
                <a:effectLst/>
                <a:latin typeface="Calibri"/>
                <a:ea typeface="Times New Roman" panose="02020603050405020304" pitchFamily="18" charset="0"/>
                <a:cs typeface="Calibri"/>
              </a:rPr>
              <a:t> “Control Strategies for Soft Robotic Manipulators: A Survey,” </a:t>
            </a:r>
            <a:r>
              <a:rPr lang="en-GB" sz="700" i="1" dirty="0">
                <a:effectLst/>
                <a:latin typeface="Calibri"/>
                <a:ea typeface="Times New Roman" panose="02020603050405020304" pitchFamily="18" charset="0"/>
                <a:cs typeface="Calibri"/>
              </a:rPr>
              <a:t>Soft Robotics</a:t>
            </a:r>
            <a:r>
              <a:rPr lang="en-GB" sz="700" dirty="0">
                <a:effectLst/>
                <a:latin typeface="Calibri"/>
                <a:ea typeface="Times New Roman" panose="02020603050405020304" pitchFamily="18" charset="0"/>
                <a:cs typeface="Calibri"/>
              </a:rPr>
              <a:t>, vol. 5, no. 2. 2018, </a:t>
            </a:r>
            <a:r>
              <a:rPr lang="en-GB" sz="700" dirty="0" err="1">
                <a:effectLst/>
                <a:latin typeface="Calibri"/>
                <a:ea typeface="Times New Roman" panose="02020603050405020304" pitchFamily="18" charset="0"/>
                <a:cs typeface="Calibri"/>
              </a:rPr>
              <a:t>doi</a:t>
            </a:r>
            <a:r>
              <a:rPr lang="en-GB" sz="700" dirty="0">
                <a:effectLst/>
                <a:latin typeface="Calibri"/>
                <a:ea typeface="Times New Roman" panose="02020603050405020304" pitchFamily="18" charset="0"/>
                <a:cs typeface="Calibri"/>
              </a:rPr>
              <a:t>: 10.1089/soro.2017.0007.</a:t>
            </a:r>
            <a:endParaRPr lang="en-US" sz="700" dirty="0">
              <a:latin typeface="Calibri"/>
              <a:cs typeface="Calibri"/>
            </a:endParaRPr>
          </a:p>
          <a:p>
            <a:r>
              <a:rPr lang="en-US" sz="700" dirty="0">
                <a:latin typeface="Calibri"/>
                <a:cs typeface="Calibri"/>
              </a:rPr>
              <a:t>[2] </a:t>
            </a:r>
            <a:r>
              <a:rPr lang="en-US" sz="700" dirty="0">
                <a:effectLst/>
                <a:latin typeface="Calibri"/>
                <a:cs typeface="Calibri"/>
              </a:rPr>
              <a:t>D. H. Kim </a:t>
            </a:r>
            <a:r>
              <a:rPr lang="en-US" sz="700" i="1" dirty="0">
                <a:effectLst/>
                <a:latin typeface="Calibri"/>
                <a:cs typeface="Calibri"/>
              </a:rPr>
              <a:t>et al</a:t>
            </a:r>
            <a:r>
              <a:rPr lang="en-US" sz="700" dirty="0">
                <a:effectLst/>
                <a:latin typeface="Calibri"/>
                <a:cs typeface="Calibri"/>
              </a:rPr>
              <a:t>., "User perceptions of soft robot arms and fingers for healthcare," </a:t>
            </a:r>
            <a:r>
              <a:rPr lang="en-US" sz="700" i="1" dirty="0">
                <a:effectLst/>
                <a:latin typeface="Calibri"/>
                <a:cs typeface="Calibri"/>
              </a:rPr>
              <a:t>2016 25th IEEE International Symposium on Robot and Human Interactive Communication (RO-MAN)</a:t>
            </a:r>
            <a:r>
              <a:rPr lang="en-US" sz="700" dirty="0">
                <a:effectLst/>
                <a:latin typeface="Calibri"/>
                <a:cs typeface="Calibri"/>
              </a:rPr>
              <a:t>, 2016, pp. 1150-1155, </a:t>
            </a:r>
            <a:r>
              <a:rPr lang="en-US" sz="700" dirty="0" err="1">
                <a:effectLst/>
                <a:latin typeface="Calibri"/>
                <a:cs typeface="Calibri"/>
              </a:rPr>
              <a:t>doi</a:t>
            </a:r>
            <a:r>
              <a:rPr lang="en-US" sz="700" dirty="0">
                <a:effectLst/>
                <a:latin typeface="Calibri"/>
                <a:cs typeface="Calibri"/>
              </a:rPr>
              <a:t>: 10.1109/ROMAN.2016.7745253.</a:t>
            </a:r>
            <a:r>
              <a:rPr lang="en-US" sz="700" dirty="0">
                <a:latin typeface="Calibri"/>
                <a:cs typeface="Calibri"/>
              </a:rPr>
              <a:t> </a:t>
            </a:r>
          </a:p>
          <a:p>
            <a:endParaRPr lang="en-US" sz="700" dirty="0">
              <a:latin typeface="Calibri"/>
              <a:cs typeface="Calibri"/>
            </a:endParaRPr>
          </a:p>
          <a:p>
            <a:r>
              <a:rPr lang="en-US" sz="700" i="1" dirty="0">
                <a:effectLst/>
                <a:latin typeface="Calibri"/>
                <a:cs typeface="Calibri"/>
              </a:rPr>
              <a:t>Contact: Charles DeLorey, c.delorey20@imperial.ac.uk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0E56E53-69FF-409B-93B4-09FD5C8B19E9}"/>
              </a:ext>
            </a:extLst>
          </p:cNvPr>
          <p:cNvSpPr txBox="1"/>
          <p:nvPr/>
        </p:nvSpPr>
        <p:spPr>
          <a:xfrm>
            <a:off x="3060167" y="2742301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/>
              <a:t>Figure 2 - </a:t>
            </a:r>
            <a:r>
              <a:rPr lang="en-US" sz="600" dirty="0"/>
              <a:t>(a) Actuator (side view) with cable-driven actuation and EIT saline chamber. Electrodes are placed facing into the chamber along the actuator. (b) Top view of EIT chamber with the three electrode pairs.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270A2B-9ACF-4EF9-835C-9ACF1C4D3DA9}"/>
              </a:ext>
            </a:extLst>
          </p:cNvPr>
          <p:cNvSpPr txBox="1"/>
          <p:nvPr/>
        </p:nvSpPr>
        <p:spPr>
          <a:xfrm>
            <a:off x="4149080" y="8494089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/>
              <a:t>Figure 5 - </a:t>
            </a:r>
            <a:r>
              <a:rPr lang="en-US" sz="600" dirty="0"/>
              <a:t>Rendering of gripper with three EIT actuators, each with an additional sensing fingertip.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1425B6-5A80-40D2-B22C-7F9F0BC74E81}"/>
              </a:ext>
            </a:extLst>
          </p:cNvPr>
          <p:cNvSpPr txBox="1"/>
          <p:nvPr/>
        </p:nvSpPr>
        <p:spPr>
          <a:xfrm>
            <a:off x="116633" y="4494977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/>
              <a:t>Figure 1 – </a:t>
            </a:r>
            <a:r>
              <a:rPr lang="en-US" sz="600" dirty="0"/>
              <a:t>Soft manipulators of varying hardness. (a) Human arm, (b) soft robot arm, a (c) rigid robot arm and (d) soft, (e) medium and (f) hard fingers [2].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2A90DE2-D41E-440E-A204-AFB2328484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1" t="-1053" r="-1558" b="6547"/>
          <a:stretch/>
        </p:blipFill>
        <p:spPr>
          <a:xfrm>
            <a:off x="479174" y="3152801"/>
            <a:ext cx="2092011" cy="1349058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FD2CA870-2275-460E-A90C-B65908B4793C}"/>
              </a:ext>
            </a:extLst>
          </p:cNvPr>
          <p:cNvGrpSpPr/>
          <p:nvPr/>
        </p:nvGrpSpPr>
        <p:grpSpPr>
          <a:xfrm>
            <a:off x="3582202" y="3467014"/>
            <a:ext cx="1021100" cy="1101123"/>
            <a:chOff x="3861533" y="3867168"/>
            <a:chExt cx="715454" cy="77152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A396293-BE79-411E-8DFF-AE7579B3C131}"/>
                </a:ext>
              </a:extLst>
            </p:cNvPr>
            <p:cNvGrpSpPr/>
            <p:nvPr/>
          </p:nvGrpSpPr>
          <p:grpSpPr>
            <a:xfrm>
              <a:off x="3861533" y="3893860"/>
              <a:ext cx="632763" cy="744832"/>
              <a:chOff x="3465272" y="3648854"/>
              <a:chExt cx="632763" cy="74483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5B987FE-A8B6-4466-B1EC-BD9D5AFE495D}"/>
                  </a:ext>
                </a:extLst>
              </p:cNvPr>
              <p:cNvGrpSpPr/>
              <p:nvPr/>
            </p:nvGrpSpPr>
            <p:grpSpPr>
              <a:xfrm>
                <a:off x="3465272" y="3648854"/>
                <a:ext cx="632763" cy="744832"/>
                <a:chOff x="3514643" y="3648854"/>
                <a:chExt cx="632763" cy="744832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6E9E0DC6-5C2B-495B-A06D-C62764665247}"/>
                    </a:ext>
                  </a:extLst>
                </p:cNvPr>
                <p:cNvGrpSpPr/>
                <p:nvPr/>
              </p:nvGrpSpPr>
              <p:grpSpPr>
                <a:xfrm>
                  <a:off x="3514643" y="3648854"/>
                  <a:ext cx="632763" cy="744832"/>
                  <a:chOff x="3840088" y="3648854"/>
                  <a:chExt cx="632763" cy="744832"/>
                </a:xfrm>
              </p:grpSpPr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3FA421E2-DEEA-414A-B52E-DD651C08C4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406" b="909"/>
                  <a:stretch/>
                </p:blipFill>
                <p:spPr>
                  <a:xfrm>
                    <a:off x="3876569" y="3648854"/>
                    <a:ext cx="596282" cy="744832"/>
                  </a:xfrm>
                  <a:prstGeom prst="rect">
                    <a:avLst/>
                  </a:prstGeom>
                </p:spPr>
              </p:pic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B62A0D2C-3A74-4D63-8CE0-A7B805EC44C0}"/>
                      </a:ext>
                    </a:extLst>
                  </p:cNvPr>
                  <p:cNvSpPr txBox="1"/>
                  <p:nvPr/>
                </p:nvSpPr>
                <p:spPr>
                  <a:xfrm>
                    <a:off x="3840088" y="3954675"/>
                    <a:ext cx="157452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i="1" dirty="0">
                        <a:solidFill>
                          <a:schemeClr val="bg1"/>
                        </a:solidFill>
                      </a:rPr>
                      <a:t>d</a:t>
                    </a:r>
                    <a:endParaRPr lang="en-GB" sz="600" i="1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17" name="Straight Arrow Connector 116">
                    <a:extLst>
                      <a:ext uri="{FF2B5EF4-FFF2-40B4-BE49-F238E27FC236}">
                        <a16:creationId xmlns:a16="http://schemas.microsoft.com/office/drawing/2014/main" id="{924397AF-B02E-4165-859B-53A83BBC22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79793" y="3886586"/>
                    <a:ext cx="192462" cy="139160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1C7C5098-148B-41E9-95A6-F132A532A7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90547" y="4030602"/>
                    <a:ext cx="197662" cy="12394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D3DD80FD-FCB5-445D-8E63-9C84950E3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89778" y="4079261"/>
                    <a:ext cx="202982" cy="77207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DF2DBDC2-561A-4A03-B424-8FF52664EA22}"/>
                      </a:ext>
                    </a:extLst>
                  </p:cNvPr>
                  <p:cNvSpPr txBox="1"/>
                  <p:nvPr/>
                </p:nvSpPr>
                <p:spPr>
                  <a:xfrm>
                    <a:off x="4167684" y="3877258"/>
                    <a:ext cx="104569" cy="970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" dirty="0">
                        <a:solidFill>
                          <a:srgbClr val="FF0000"/>
                        </a:solidFill>
                      </a:rPr>
                      <a:t>o</a:t>
                    </a:r>
                    <a:endParaRPr lang="en-GB" sz="3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6DD9BDF9-5331-41F2-B1B9-7BA8EB892381}"/>
                      </a:ext>
                    </a:extLst>
                  </p:cNvPr>
                  <p:cNvSpPr txBox="1"/>
                  <p:nvPr/>
                </p:nvSpPr>
                <p:spPr>
                  <a:xfrm>
                    <a:off x="4159048" y="4148409"/>
                    <a:ext cx="119327" cy="970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" dirty="0">
                        <a:solidFill>
                          <a:srgbClr val="FF0000"/>
                        </a:solidFill>
                      </a:rPr>
                      <a:t>o</a:t>
                    </a:r>
                    <a:endParaRPr lang="en-GB" sz="3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4F7A91EC-7DB0-405E-AC45-37FC7EE77FAB}"/>
                      </a:ext>
                    </a:extLst>
                  </p:cNvPr>
                  <p:cNvSpPr txBox="1"/>
                  <p:nvPr/>
                </p:nvSpPr>
                <p:spPr>
                  <a:xfrm>
                    <a:off x="4155520" y="4011422"/>
                    <a:ext cx="114421" cy="970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" dirty="0">
                        <a:solidFill>
                          <a:srgbClr val="FF0000"/>
                        </a:solidFill>
                      </a:rPr>
                      <a:t>o</a:t>
                    </a:r>
                    <a:endParaRPr lang="en-GB" sz="3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A18262CD-A0B5-46A4-98FC-FF0C36EBC85E}"/>
                      </a:ext>
                    </a:extLst>
                  </p:cNvPr>
                  <p:cNvSpPr txBox="1"/>
                  <p:nvPr/>
                </p:nvSpPr>
                <p:spPr>
                  <a:xfrm>
                    <a:off x="4168849" y="3800595"/>
                    <a:ext cx="91462" cy="970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" dirty="0">
                        <a:solidFill>
                          <a:srgbClr val="FF0000"/>
                        </a:solidFill>
                      </a:rPr>
                      <a:t>o </a:t>
                    </a:r>
                    <a:endParaRPr lang="en-GB" sz="3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89" name="Arc 88">
                  <a:extLst>
                    <a:ext uri="{FF2B5EF4-FFF2-40B4-BE49-F238E27FC236}">
                      <a16:creationId xmlns:a16="http://schemas.microsoft.com/office/drawing/2014/main" id="{9164F391-5606-448C-8C11-96943082786F}"/>
                    </a:ext>
                  </a:extLst>
                </p:cNvPr>
                <p:cNvSpPr/>
                <p:nvPr/>
              </p:nvSpPr>
              <p:spPr>
                <a:xfrm rot="13196205">
                  <a:off x="3886676" y="3830187"/>
                  <a:ext cx="85109" cy="105748"/>
                </a:xfrm>
                <a:prstGeom prst="arc">
                  <a:avLst>
                    <a:gd name="adj1" fmla="val 16200000"/>
                    <a:gd name="adj2" fmla="val 21314719"/>
                  </a:avLst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F95B3094-7BD7-4796-AB0C-C4E751812EBA}"/>
                    </a:ext>
                  </a:extLst>
                </p:cNvPr>
                <p:cNvSpPr txBox="1"/>
                <p:nvPr/>
              </p:nvSpPr>
              <p:spPr>
                <a:xfrm>
                  <a:off x="3850849" y="4084494"/>
                  <a:ext cx="93702" cy="970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" dirty="0">
                      <a:solidFill>
                        <a:srgbClr val="FF0000"/>
                      </a:solidFill>
                    </a:rPr>
                    <a:t>o</a:t>
                  </a:r>
                  <a:endParaRPr lang="en-GB" sz="3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127F31EF-37F3-46DC-9A37-CF919F20395C}"/>
                    </a:ext>
                  </a:extLst>
                </p:cNvPr>
                <p:cNvSpPr txBox="1"/>
                <p:nvPr/>
              </p:nvSpPr>
              <p:spPr>
                <a:xfrm>
                  <a:off x="3841661" y="3947594"/>
                  <a:ext cx="102494" cy="970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" dirty="0">
                      <a:solidFill>
                        <a:srgbClr val="FF0000"/>
                      </a:solidFill>
                    </a:rPr>
                    <a:t>o</a:t>
                  </a:r>
                  <a:endParaRPr lang="en-GB" sz="3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47" name="Arc 146">
                <a:extLst>
                  <a:ext uri="{FF2B5EF4-FFF2-40B4-BE49-F238E27FC236}">
                    <a16:creationId xmlns:a16="http://schemas.microsoft.com/office/drawing/2014/main" id="{9598B16E-347A-4F5D-B2BA-83EB72C1463C}"/>
                  </a:ext>
                </a:extLst>
              </p:cNvPr>
              <p:cNvSpPr/>
              <p:nvPr/>
            </p:nvSpPr>
            <p:spPr>
              <a:xfrm rot="13196205">
                <a:off x="3845593" y="4100946"/>
                <a:ext cx="98776" cy="118598"/>
              </a:xfrm>
              <a:prstGeom prst="arc">
                <a:avLst>
                  <a:gd name="adj1" fmla="val 17002957"/>
                  <a:gd name="adj2" fmla="val 20828366"/>
                </a:avLst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E920549-2304-41E8-9AA5-E31D5CD444D6}"/>
                </a:ext>
              </a:extLst>
            </p:cNvPr>
            <p:cNvSpPr txBox="1"/>
            <p:nvPr/>
          </p:nvSpPr>
          <p:spPr>
            <a:xfrm>
              <a:off x="4302157" y="3867168"/>
              <a:ext cx="2748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(a)</a:t>
              </a:r>
              <a:endParaRPr lang="en-GB" sz="6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F62438A-6B4E-4C68-95C0-A97F5426E0C5}"/>
              </a:ext>
            </a:extLst>
          </p:cNvPr>
          <p:cNvGrpSpPr/>
          <p:nvPr/>
        </p:nvGrpSpPr>
        <p:grpSpPr>
          <a:xfrm>
            <a:off x="4497483" y="3459039"/>
            <a:ext cx="1021727" cy="1109097"/>
            <a:chOff x="4497485" y="3861579"/>
            <a:chExt cx="715894" cy="77711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11FD949-8037-49A9-A5B5-D0BABF1AA432}"/>
                </a:ext>
              </a:extLst>
            </p:cNvPr>
            <p:cNvGrpSpPr/>
            <p:nvPr/>
          </p:nvGrpSpPr>
          <p:grpSpPr>
            <a:xfrm>
              <a:off x="4497485" y="3893858"/>
              <a:ext cx="642714" cy="744832"/>
              <a:chOff x="4960653" y="3648852"/>
              <a:chExt cx="642714" cy="74483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3F861B0-301D-4EB0-88BE-8B5DA34FB691}"/>
                  </a:ext>
                </a:extLst>
              </p:cNvPr>
              <p:cNvGrpSpPr/>
              <p:nvPr/>
            </p:nvGrpSpPr>
            <p:grpSpPr>
              <a:xfrm>
                <a:off x="4960653" y="3648852"/>
                <a:ext cx="642714" cy="744832"/>
                <a:chOff x="4530699" y="3648852"/>
                <a:chExt cx="642714" cy="74483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BEE99E8-6995-4010-A5C5-5B7CACEB2708}"/>
                    </a:ext>
                  </a:extLst>
                </p:cNvPr>
                <p:cNvGrpSpPr/>
                <p:nvPr/>
              </p:nvGrpSpPr>
              <p:grpSpPr>
                <a:xfrm>
                  <a:off x="4573659" y="3648852"/>
                  <a:ext cx="599754" cy="744832"/>
                  <a:chOff x="4573659" y="3648852"/>
                  <a:chExt cx="599754" cy="744832"/>
                </a:xfrm>
              </p:grpSpPr>
              <p:pic>
                <p:nvPicPr>
                  <p:cNvPr id="88" name="Picture 87" descr="A picture containing wall&#10;&#10;Description automatically generated">
                    <a:extLst>
                      <a:ext uri="{FF2B5EF4-FFF2-40B4-BE49-F238E27FC236}">
                        <a16:creationId xmlns:a16="http://schemas.microsoft.com/office/drawing/2014/main" id="{90BA48F3-1FF5-4ECD-A2F6-2571222871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73659" y="3648852"/>
                    <a:ext cx="599754" cy="744832"/>
                  </a:xfrm>
                  <a:prstGeom prst="rect">
                    <a:avLst/>
                  </a:prstGeom>
                </p:spPr>
              </p:pic>
              <p:sp>
                <p:nvSpPr>
                  <p:cNvPr id="148" name="Arc 147">
                    <a:extLst>
                      <a:ext uri="{FF2B5EF4-FFF2-40B4-BE49-F238E27FC236}">
                        <a16:creationId xmlns:a16="http://schemas.microsoft.com/office/drawing/2014/main" id="{E8CE28DB-DBB0-430C-A19C-FD57747FE264}"/>
                      </a:ext>
                    </a:extLst>
                  </p:cNvPr>
                  <p:cNvSpPr/>
                  <p:nvPr/>
                </p:nvSpPr>
                <p:spPr>
                  <a:xfrm rot="13196205">
                    <a:off x="4848433" y="3813824"/>
                    <a:ext cx="104282" cy="124704"/>
                  </a:xfrm>
                  <a:prstGeom prst="arc">
                    <a:avLst>
                      <a:gd name="adj1" fmla="val 16483186"/>
                      <a:gd name="adj2" fmla="val 20781684"/>
                    </a:avLst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9" name="Arc 148">
                    <a:extLst>
                      <a:ext uri="{FF2B5EF4-FFF2-40B4-BE49-F238E27FC236}">
                        <a16:creationId xmlns:a16="http://schemas.microsoft.com/office/drawing/2014/main" id="{69458F91-CC64-4279-A502-DFE9AC84E709}"/>
                      </a:ext>
                    </a:extLst>
                  </p:cNvPr>
                  <p:cNvSpPr/>
                  <p:nvPr/>
                </p:nvSpPr>
                <p:spPr>
                  <a:xfrm rot="13196205">
                    <a:off x="4852556" y="3959900"/>
                    <a:ext cx="104282" cy="124704"/>
                  </a:xfrm>
                  <a:prstGeom prst="arc">
                    <a:avLst>
                      <a:gd name="adj1" fmla="val 16791359"/>
                      <a:gd name="adj2" fmla="val 20940599"/>
                    </a:avLst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0" name="Arc 149">
                    <a:extLst>
                      <a:ext uri="{FF2B5EF4-FFF2-40B4-BE49-F238E27FC236}">
                        <a16:creationId xmlns:a16="http://schemas.microsoft.com/office/drawing/2014/main" id="{26F3D89A-F8A0-43AE-8F34-4BED83FC66C0}"/>
                      </a:ext>
                    </a:extLst>
                  </p:cNvPr>
                  <p:cNvSpPr/>
                  <p:nvPr/>
                </p:nvSpPr>
                <p:spPr>
                  <a:xfrm rot="13196205">
                    <a:off x="4862408" y="4100809"/>
                    <a:ext cx="98445" cy="118848"/>
                  </a:xfrm>
                  <a:prstGeom prst="arc">
                    <a:avLst>
                      <a:gd name="adj1" fmla="val 16915933"/>
                      <a:gd name="adj2" fmla="val 20544070"/>
                    </a:avLst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73F8D78F-5A8E-4B92-A6C9-64CEC6615E6C}"/>
                      </a:ext>
                    </a:extLst>
                  </p:cNvPr>
                  <p:cNvSpPr txBox="1"/>
                  <p:nvPr/>
                </p:nvSpPr>
                <p:spPr>
                  <a:xfrm>
                    <a:off x="4796418" y="3802085"/>
                    <a:ext cx="113339" cy="138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" dirty="0">
                        <a:solidFill>
                          <a:srgbClr val="FF0000"/>
                        </a:solidFill>
                      </a:rPr>
                      <a:t>o</a:t>
                    </a:r>
                    <a:endParaRPr lang="en-GB" sz="3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2A1128FE-438D-46F1-B430-EB8C1BF7FF73}"/>
                      </a:ext>
                    </a:extLst>
                  </p:cNvPr>
                  <p:cNvSpPr txBox="1"/>
                  <p:nvPr/>
                </p:nvSpPr>
                <p:spPr>
                  <a:xfrm>
                    <a:off x="4797621" y="4088718"/>
                    <a:ext cx="141417" cy="965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" dirty="0">
                        <a:solidFill>
                          <a:srgbClr val="FF0000"/>
                        </a:solidFill>
                      </a:rPr>
                      <a:t>o</a:t>
                    </a:r>
                    <a:endParaRPr lang="en-GB" sz="3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E6E67A35-AAF0-4D06-A70F-3E329573DC23}"/>
                    </a:ext>
                  </a:extLst>
                </p:cNvPr>
                <p:cNvSpPr txBox="1"/>
                <p:nvPr/>
              </p:nvSpPr>
              <p:spPr>
                <a:xfrm>
                  <a:off x="4800300" y="4148178"/>
                  <a:ext cx="136018" cy="970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" dirty="0">
                      <a:solidFill>
                        <a:srgbClr val="FF0000"/>
                      </a:solidFill>
                    </a:rPr>
                    <a:t>o</a:t>
                  </a:r>
                  <a:endParaRPr lang="en-GB" sz="3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859FAD29-AF23-469A-8493-DE0B50678700}"/>
                    </a:ext>
                  </a:extLst>
                </p:cNvPr>
                <p:cNvSpPr txBox="1"/>
                <p:nvPr/>
              </p:nvSpPr>
              <p:spPr>
                <a:xfrm>
                  <a:off x="4792332" y="4016870"/>
                  <a:ext cx="130556" cy="970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" dirty="0">
                      <a:solidFill>
                        <a:srgbClr val="FF0000"/>
                      </a:solidFill>
                    </a:rPr>
                    <a:t>o</a:t>
                  </a:r>
                  <a:endParaRPr lang="en-GB" sz="3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5B8C42D5-EF89-4BDB-A9BE-81BE4DC91E1B}"/>
                    </a:ext>
                  </a:extLst>
                </p:cNvPr>
                <p:cNvSpPr txBox="1"/>
                <p:nvPr/>
              </p:nvSpPr>
              <p:spPr>
                <a:xfrm>
                  <a:off x="4530699" y="3946372"/>
                  <a:ext cx="15745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i="1" dirty="0">
                      <a:solidFill>
                        <a:schemeClr val="bg1"/>
                      </a:solidFill>
                    </a:rPr>
                    <a:t>d</a:t>
                  </a:r>
                  <a:endParaRPr lang="en-GB" sz="600" i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72" name="Straight Arrow Connector 171">
                  <a:extLst>
                    <a:ext uri="{FF2B5EF4-FFF2-40B4-BE49-F238E27FC236}">
                      <a16:creationId xmlns:a16="http://schemas.microsoft.com/office/drawing/2014/main" id="{3C0672AA-1596-4A35-A5A7-695D3AED61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74412" y="3876688"/>
                  <a:ext cx="133697" cy="8162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15B28DAC-9DBF-4B9E-836A-A63F1081C5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73021" y="4019612"/>
                  <a:ext cx="136937" cy="13486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B6AD5263-2393-4C1E-96E9-66E5EFA5B2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90804" y="4088490"/>
                  <a:ext cx="137810" cy="58080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6AAFF31-0870-4770-BE47-CE8EF24EC818}"/>
                    </a:ext>
                  </a:extLst>
                </p:cNvPr>
                <p:cNvSpPr txBox="1"/>
                <p:nvPr/>
              </p:nvSpPr>
              <p:spPr>
                <a:xfrm>
                  <a:off x="4791838" y="3869866"/>
                  <a:ext cx="167019" cy="970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" dirty="0">
                      <a:solidFill>
                        <a:srgbClr val="FF0000"/>
                      </a:solidFill>
                    </a:rPr>
                    <a:t>o</a:t>
                  </a:r>
                  <a:endParaRPr lang="en-GB" sz="3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D7B3481-51FC-4D40-AC30-B1B09A6751EA}"/>
                  </a:ext>
                </a:extLst>
              </p:cNvPr>
              <p:cNvSpPr txBox="1"/>
              <p:nvPr/>
            </p:nvSpPr>
            <p:spPr>
              <a:xfrm>
                <a:off x="5236525" y="3943549"/>
                <a:ext cx="106687" cy="9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>
                    <a:solidFill>
                      <a:srgbClr val="FF0000"/>
                    </a:solidFill>
                  </a:rPr>
                  <a:t>o</a:t>
                </a:r>
                <a:endParaRPr lang="en-GB" sz="3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FEDA505-9D2E-4549-B041-5105B6BEA319}"/>
                </a:ext>
              </a:extLst>
            </p:cNvPr>
            <p:cNvSpPr txBox="1"/>
            <p:nvPr/>
          </p:nvSpPr>
          <p:spPr>
            <a:xfrm>
              <a:off x="4938549" y="3861579"/>
              <a:ext cx="2748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(b)</a:t>
              </a:r>
              <a:endParaRPr lang="en-GB" sz="6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E566D5D-9550-47A4-A157-1DBB7E27A4D0}"/>
              </a:ext>
            </a:extLst>
          </p:cNvPr>
          <p:cNvGrpSpPr/>
          <p:nvPr/>
        </p:nvGrpSpPr>
        <p:grpSpPr>
          <a:xfrm>
            <a:off x="5411464" y="3467016"/>
            <a:ext cx="962498" cy="1104832"/>
            <a:chOff x="5141135" y="3866689"/>
            <a:chExt cx="667152" cy="7658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C144817-6920-4F70-BAEE-E8C566A23B9E}"/>
                </a:ext>
              </a:extLst>
            </p:cNvPr>
            <p:cNvGrpSpPr/>
            <p:nvPr/>
          </p:nvGrpSpPr>
          <p:grpSpPr>
            <a:xfrm>
              <a:off x="5141135" y="3887666"/>
              <a:ext cx="599429" cy="744833"/>
              <a:chOff x="5532013" y="3642660"/>
              <a:chExt cx="599429" cy="74483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4583F02-9EA0-473A-9166-EBE45B37054D}"/>
                  </a:ext>
                </a:extLst>
              </p:cNvPr>
              <p:cNvGrpSpPr/>
              <p:nvPr/>
            </p:nvGrpSpPr>
            <p:grpSpPr>
              <a:xfrm>
                <a:off x="5532013" y="3642660"/>
                <a:ext cx="599429" cy="744833"/>
                <a:chOff x="5147951" y="3642660"/>
                <a:chExt cx="599429" cy="744833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F18017B-2160-4978-942C-075C1B3A1396}"/>
                    </a:ext>
                  </a:extLst>
                </p:cNvPr>
                <p:cNvGrpSpPr/>
                <p:nvPr/>
              </p:nvGrpSpPr>
              <p:grpSpPr>
                <a:xfrm>
                  <a:off x="5147951" y="3642660"/>
                  <a:ext cx="599429" cy="744833"/>
                  <a:chOff x="5147951" y="3642660"/>
                  <a:chExt cx="599429" cy="744833"/>
                </a:xfrm>
              </p:grpSpPr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6CA8EBEB-64EB-436B-B43D-35111D5B7DB4}"/>
                      </a:ext>
                    </a:extLst>
                  </p:cNvPr>
                  <p:cNvGrpSpPr/>
                  <p:nvPr/>
                </p:nvGrpSpPr>
                <p:grpSpPr>
                  <a:xfrm>
                    <a:off x="5147951" y="3642660"/>
                    <a:ext cx="599429" cy="744833"/>
                    <a:chOff x="5567167" y="3642660"/>
                    <a:chExt cx="599429" cy="744833"/>
                  </a:xfrm>
                </p:grpSpPr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BE97BE63-29BF-45C9-8575-EA657D7B056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271" r="5626"/>
                    <a:stretch/>
                  </p:blipFill>
                  <p:spPr>
                    <a:xfrm>
                      <a:off x="5608747" y="3642660"/>
                      <a:ext cx="557849" cy="74483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81" name="TextBox 180">
                      <a:extLst>
                        <a:ext uri="{FF2B5EF4-FFF2-40B4-BE49-F238E27FC236}">
                          <a16:creationId xmlns:a16="http://schemas.microsoft.com/office/drawing/2014/main" id="{0CB21FA4-9083-4F89-B855-EB3B359E70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67167" y="3684980"/>
                      <a:ext cx="266841" cy="1846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l-GR" sz="600" i="1" dirty="0">
                          <a:solidFill>
                            <a:schemeClr val="bg1"/>
                          </a:solidFill>
                        </a:rPr>
                        <a:t>Δ</a:t>
                      </a:r>
                      <a:r>
                        <a:rPr lang="en-US" sz="600" i="1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GB" sz="600" i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cxnSp>
                  <p:nvCxnSpPr>
                    <p:cNvPr id="182" name="Straight Arrow Connector 181">
                      <a:extLst>
                        <a:ext uri="{FF2B5EF4-FFF2-40B4-BE49-F238E27FC236}">
                          <a16:creationId xmlns:a16="http://schemas.microsoft.com/office/drawing/2014/main" id="{D1786034-8D56-4535-BFBA-CFFC482A67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74496" y="3799511"/>
                      <a:ext cx="73794" cy="60711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headEnd type="none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" name="Straight Arrow Connector 182">
                      <a:extLst>
                        <a:ext uri="{FF2B5EF4-FFF2-40B4-BE49-F238E27FC236}">
                          <a16:creationId xmlns:a16="http://schemas.microsoft.com/office/drawing/2014/main" id="{0E72AA96-70AB-4609-BB2B-ACE59D87FC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10055" y="3827984"/>
                      <a:ext cx="49377" cy="222769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headEnd type="none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4" name="Straight Arrow Connector 183">
                      <a:extLst>
                        <a:ext uri="{FF2B5EF4-FFF2-40B4-BE49-F238E27FC236}">
                          <a16:creationId xmlns:a16="http://schemas.microsoft.com/office/drawing/2014/main" id="{86A71D63-C3B3-4BF9-BC45-16B78C2812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64813" y="3845465"/>
                      <a:ext cx="99685" cy="409272"/>
                    </a:xfrm>
                    <a:prstGeom prst="straightConnector1">
                      <a:avLst/>
                    </a:prstGeom>
                    <a:ln>
                      <a:solidFill>
                        <a:schemeClr val="bg1"/>
                      </a:solidFill>
                      <a:headEnd type="none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6" name="Arc 165">
                    <a:extLst>
                      <a:ext uri="{FF2B5EF4-FFF2-40B4-BE49-F238E27FC236}">
                        <a16:creationId xmlns:a16="http://schemas.microsoft.com/office/drawing/2014/main" id="{38F3C332-D02C-47B0-8822-27AB7A96BC35}"/>
                      </a:ext>
                    </a:extLst>
                  </p:cNvPr>
                  <p:cNvSpPr/>
                  <p:nvPr/>
                </p:nvSpPr>
                <p:spPr>
                  <a:xfrm rot="14422301">
                    <a:off x="5377543" y="4000318"/>
                    <a:ext cx="107968" cy="130845"/>
                  </a:xfrm>
                  <a:prstGeom prst="arc">
                    <a:avLst>
                      <a:gd name="adj1" fmla="val 15995033"/>
                      <a:gd name="adj2" fmla="val 329319"/>
                    </a:avLst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48EDE4E1-D930-43AC-8298-D74170799377}"/>
                      </a:ext>
                    </a:extLst>
                  </p:cNvPr>
                  <p:cNvSpPr txBox="1"/>
                  <p:nvPr/>
                </p:nvSpPr>
                <p:spPr>
                  <a:xfrm>
                    <a:off x="5327903" y="4146683"/>
                    <a:ext cx="113339" cy="1384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" dirty="0">
                        <a:solidFill>
                          <a:srgbClr val="FF0000"/>
                        </a:solidFill>
                      </a:rPr>
                      <a:t>o</a:t>
                    </a:r>
                    <a:endParaRPr lang="en-GB" sz="3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7" name="Arc 166">
                    <a:extLst>
                      <a:ext uri="{FF2B5EF4-FFF2-40B4-BE49-F238E27FC236}">
                        <a16:creationId xmlns:a16="http://schemas.microsoft.com/office/drawing/2014/main" id="{FDD8D184-0B66-4BDC-A936-08CFA55E4222}"/>
                      </a:ext>
                    </a:extLst>
                  </p:cNvPr>
                  <p:cNvSpPr/>
                  <p:nvPr/>
                </p:nvSpPr>
                <p:spPr>
                  <a:xfrm rot="12358585">
                    <a:off x="5377577" y="4170433"/>
                    <a:ext cx="78166" cy="110535"/>
                  </a:xfrm>
                  <a:prstGeom prst="arc">
                    <a:avLst>
                      <a:gd name="adj1" fmla="val 16641539"/>
                      <a:gd name="adj2" fmla="val 1022066"/>
                    </a:avLst>
                  </a:prstGeom>
                  <a:ln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18420708-2067-4482-ACC4-3BD26E029D73}"/>
                      </a:ext>
                    </a:extLst>
                  </p:cNvPr>
                  <p:cNvSpPr txBox="1"/>
                  <p:nvPr/>
                </p:nvSpPr>
                <p:spPr>
                  <a:xfrm>
                    <a:off x="5365661" y="3890473"/>
                    <a:ext cx="126158" cy="960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00" dirty="0">
                        <a:solidFill>
                          <a:srgbClr val="FF0000"/>
                        </a:solidFill>
                      </a:rPr>
                      <a:t>o</a:t>
                    </a:r>
                    <a:endParaRPr lang="en-GB" sz="3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746F8EFE-1814-4E32-A729-86F791414A4A}"/>
                    </a:ext>
                  </a:extLst>
                </p:cNvPr>
                <p:cNvSpPr/>
                <p:nvPr/>
              </p:nvSpPr>
              <p:spPr>
                <a:xfrm rot="15622195">
                  <a:off x="5433263" y="3866903"/>
                  <a:ext cx="95578" cy="107097"/>
                </a:xfrm>
                <a:prstGeom prst="arc">
                  <a:avLst>
                    <a:gd name="adj1" fmla="val 15503970"/>
                    <a:gd name="adj2" fmla="val 494219"/>
                  </a:avLst>
                </a:prstGeom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6AEF29E3-6092-440F-9078-C6945B1AEB30}"/>
                    </a:ext>
                  </a:extLst>
                </p:cNvPr>
                <p:cNvSpPr txBox="1"/>
                <p:nvPr/>
              </p:nvSpPr>
              <p:spPr>
                <a:xfrm>
                  <a:off x="5342688" y="3968628"/>
                  <a:ext cx="141769" cy="96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00" dirty="0">
                      <a:solidFill>
                        <a:srgbClr val="FF0000"/>
                      </a:solidFill>
                    </a:rPr>
                    <a:t>o</a:t>
                  </a:r>
                  <a:endParaRPr lang="en-GB" sz="3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D6E360C-B550-4192-8167-8E2AB533F2D2}"/>
                  </a:ext>
                </a:extLst>
              </p:cNvPr>
              <p:cNvSpPr txBox="1"/>
              <p:nvPr/>
            </p:nvSpPr>
            <p:spPr>
              <a:xfrm>
                <a:off x="5711965" y="4226118"/>
                <a:ext cx="113339" cy="13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>
                    <a:solidFill>
                      <a:srgbClr val="FF0000"/>
                    </a:solidFill>
                  </a:rPr>
                  <a:t>o</a:t>
                </a:r>
                <a:endParaRPr lang="en-GB" sz="3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199B494-7A84-444A-97F1-A6C83B5A946F}"/>
                  </a:ext>
                </a:extLst>
              </p:cNvPr>
              <p:cNvSpPr txBox="1"/>
              <p:nvPr/>
            </p:nvSpPr>
            <p:spPr>
              <a:xfrm>
                <a:off x="5805852" y="3824532"/>
                <a:ext cx="111484" cy="96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>
                    <a:solidFill>
                      <a:srgbClr val="FF0000"/>
                    </a:solidFill>
                  </a:rPr>
                  <a:t>o</a:t>
                </a:r>
                <a:endParaRPr lang="en-GB" sz="3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E1D32E09-9106-4967-A7A1-9FA31610B778}"/>
                  </a:ext>
                </a:extLst>
              </p:cNvPr>
              <p:cNvSpPr txBox="1"/>
              <p:nvPr/>
            </p:nvSpPr>
            <p:spPr>
              <a:xfrm>
                <a:off x="5710500" y="4052802"/>
                <a:ext cx="93826" cy="96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dirty="0">
                    <a:solidFill>
                      <a:srgbClr val="FF0000"/>
                    </a:solidFill>
                  </a:rPr>
                  <a:t>o</a:t>
                </a:r>
                <a:endParaRPr lang="en-GB" sz="3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8C14361-CE3E-473F-9984-10ED8C6964AD}"/>
                </a:ext>
              </a:extLst>
            </p:cNvPr>
            <p:cNvSpPr txBox="1"/>
            <p:nvPr/>
          </p:nvSpPr>
          <p:spPr>
            <a:xfrm>
              <a:off x="5533457" y="3866689"/>
              <a:ext cx="2748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(c)</a:t>
              </a:r>
              <a:endParaRPr lang="en-GB" sz="600" dirty="0"/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9A4110FB-3B35-47E7-AC5F-E32451E5F33D}"/>
              </a:ext>
            </a:extLst>
          </p:cNvPr>
          <p:cNvSpPr txBox="1"/>
          <p:nvPr/>
        </p:nvSpPr>
        <p:spPr>
          <a:xfrm>
            <a:off x="3057717" y="4531628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/>
              <a:t>Figure 3 – </a:t>
            </a:r>
            <a:r>
              <a:rPr lang="en-US" sz="600" dirty="0"/>
              <a:t>EIT actuator with current length </a:t>
            </a:r>
            <a:r>
              <a:rPr lang="en-GB" sz="600" dirty="0"/>
              <a:t>visualised</a:t>
            </a:r>
            <a:r>
              <a:rPr lang="en-US" sz="600" dirty="0"/>
              <a:t> (orange curves) in (a) top view, (b) side view, and (c) side view flexed. Red ‘o’ are electrodes.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A696F46-32FF-48B9-AF5B-9980D8E2410A}"/>
              </a:ext>
            </a:extLst>
          </p:cNvPr>
          <p:cNvSpPr txBox="1"/>
          <p:nvPr/>
        </p:nvSpPr>
        <p:spPr>
          <a:xfrm>
            <a:off x="3140968" y="2977758"/>
            <a:ext cx="35283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dirty="0"/>
              <a:t>In this project EIT is used to sense deformation (bending) at the joints of the actuator by measuring impedance between electrodes. Current is injected between two electrodes on either side of a bend. As the actuator bends the distance between electrodes change, changing the impedance, which is registered as a voltage value.</a:t>
            </a:r>
            <a:endParaRPr lang="en-US" sz="700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E5CF21-A762-4FEF-B9F5-F934DD80E5C5}"/>
              </a:ext>
            </a:extLst>
          </p:cNvPr>
          <p:cNvSpPr txBox="1"/>
          <p:nvPr/>
        </p:nvSpPr>
        <p:spPr>
          <a:xfrm>
            <a:off x="96427" y="8406902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/>
              <a:t>Figure 4 - </a:t>
            </a:r>
            <a:r>
              <a:rPr lang="en-US" sz="600" dirty="0"/>
              <a:t>(a) EIT voltage changes at bend points during cable actuation, with (b) corresponding electrode pairs (</a:t>
            </a:r>
            <a:r>
              <a:rPr lang="en-US" sz="600" dirty="0" err="1"/>
              <a:t>i</a:t>
            </a:r>
            <a:r>
              <a:rPr lang="en-US" sz="600" dirty="0"/>
              <a:t>-iii). Cable-driven actuator pulled to (c) 0mm, (d) 5mm, (e) 10mm, (f) 15mm and (g) 20mm.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E1590F0-0EA7-4928-8E40-CF3782917729}"/>
              </a:ext>
            </a:extLst>
          </p:cNvPr>
          <p:cNvGrpSpPr/>
          <p:nvPr/>
        </p:nvGrpSpPr>
        <p:grpSpPr>
          <a:xfrm>
            <a:off x="3702824" y="1947954"/>
            <a:ext cx="2662307" cy="794678"/>
            <a:chOff x="3257779" y="1952660"/>
            <a:chExt cx="3284126" cy="98028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93B4AAF-67A1-4EB5-A831-22D4404258EC}"/>
                </a:ext>
              </a:extLst>
            </p:cNvPr>
            <p:cNvGrpSpPr/>
            <p:nvPr/>
          </p:nvGrpSpPr>
          <p:grpSpPr>
            <a:xfrm>
              <a:off x="3257779" y="1952660"/>
              <a:ext cx="3284126" cy="980285"/>
              <a:chOff x="3114523" y="1974415"/>
              <a:chExt cx="3798549" cy="113383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DF12AF5-035A-4BA5-A663-D7AC397FBD91}"/>
                  </a:ext>
                </a:extLst>
              </p:cNvPr>
              <p:cNvGrpSpPr/>
              <p:nvPr/>
            </p:nvGrpSpPr>
            <p:grpSpPr>
              <a:xfrm>
                <a:off x="3114523" y="1974415"/>
                <a:ext cx="3798549" cy="1133836"/>
                <a:chOff x="3114523" y="2020168"/>
                <a:chExt cx="3798549" cy="1133836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46D03FE0-22EB-47B5-A508-A9AEAF7E840F}"/>
                    </a:ext>
                  </a:extLst>
                </p:cNvPr>
                <p:cNvGrpSpPr/>
                <p:nvPr/>
              </p:nvGrpSpPr>
              <p:grpSpPr>
                <a:xfrm>
                  <a:off x="3664882" y="2236032"/>
                  <a:ext cx="2205581" cy="301740"/>
                  <a:chOff x="3356992" y="3480764"/>
                  <a:chExt cx="3132348" cy="428528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2BD9B3FF-E3DE-4764-B169-F3E663774A72}"/>
                      </a:ext>
                    </a:extLst>
                  </p:cNvPr>
                  <p:cNvSpPr/>
                  <p:nvPr/>
                </p:nvSpPr>
                <p:spPr>
                  <a:xfrm>
                    <a:off x="3717032" y="3584848"/>
                    <a:ext cx="2772308" cy="324444"/>
                  </a:xfrm>
                  <a:prstGeom prst="round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942F446D-80C0-411D-B091-2F753159573C}"/>
                      </a:ext>
                    </a:extLst>
                  </p:cNvPr>
                  <p:cNvSpPr/>
                  <p:nvPr/>
                </p:nvSpPr>
                <p:spPr>
                  <a:xfrm>
                    <a:off x="4035815" y="3760369"/>
                    <a:ext cx="2376264" cy="72008"/>
                  </a:xfrm>
                  <a:prstGeom prst="round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572ED6C-FB14-4584-A0AC-7637B9A3AB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356992" y="3544345"/>
                    <a:ext cx="2664296" cy="0"/>
                  </a:xfrm>
                  <a:prstGeom prst="line">
                    <a:avLst/>
                  </a:prstGeom>
                  <a:ln w="127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20EEFE35-C43E-4C51-9AEB-6696D41588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836" t="43766" r="8872" b="47887"/>
                  <a:stretch/>
                </p:blipFill>
                <p:spPr>
                  <a:xfrm>
                    <a:off x="3444164" y="3480764"/>
                    <a:ext cx="3009172" cy="228921"/>
                  </a:xfrm>
                  <a:prstGeom prst="rect">
                    <a:avLst/>
                  </a:prstGeom>
                </p:spPr>
              </p:pic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066EFF9-55D2-4777-B1BA-731DE6BBE8B1}"/>
                      </a:ext>
                    </a:extLst>
                  </p:cNvPr>
                  <p:cNvSpPr/>
                  <p:nvPr/>
                </p:nvSpPr>
                <p:spPr>
                  <a:xfrm>
                    <a:off x="4509120" y="3773513"/>
                    <a:ext cx="45719" cy="4571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A6B3A465-BD8B-44E5-A059-5120F1A4D86C}"/>
                      </a:ext>
                    </a:extLst>
                  </p:cNvPr>
                  <p:cNvSpPr/>
                  <p:nvPr/>
                </p:nvSpPr>
                <p:spPr>
                  <a:xfrm>
                    <a:off x="4723020" y="3773789"/>
                    <a:ext cx="45719" cy="4571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D3D1CB39-EEBB-4516-AC94-038EE740EF87}"/>
                      </a:ext>
                    </a:extLst>
                  </p:cNvPr>
                  <p:cNvSpPr/>
                  <p:nvPr/>
                </p:nvSpPr>
                <p:spPr>
                  <a:xfrm>
                    <a:off x="5109173" y="3772779"/>
                    <a:ext cx="45719" cy="4571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971209E3-3106-4B24-89A2-D28B8C71DCF3}"/>
                      </a:ext>
                    </a:extLst>
                  </p:cNvPr>
                  <p:cNvSpPr/>
                  <p:nvPr/>
                </p:nvSpPr>
                <p:spPr>
                  <a:xfrm>
                    <a:off x="5323073" y="3773055"/>
                    <a:ext cx="45719" cy="4571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670A0089-FBF3-4CD3-B429-39623F124A3D}"/>
                      </a:ext>
                    </a:extLst>
                  </p:cNvPr>
                  <p:cNvSpPr/>
                  <p:nvPr/>
                </p:nvSpPr>
                <p:spPr>
                  <a:xfrm>
                    <a:off x="5923127" y="3773513"/>
                    <a:ext cx="45719" cy="4571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29592657-A5DA-48BA-9E20-D3DC6A539020}"/>
                    </a:ext>
                  </a:extLst>
                </p:cNvPr>
                <p:cNvGrpSpPr/>
                <p:nvPr/>
              </p:nvGrpSpPr>
              <p:grpSpPr>
                <a:xfrm>
                  <a:off x="3114523" y="2020168"/>
                  <a:ext cx="3798549" cy="1133836"/>
                  <a:chOff x="3114523" y="2020168"/>
                  <a:chExt cx="3798549" cy="1133836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E86278C-4EFD-428E-998F-3494D193591C}"/>
                      </a:ext>
                    </a:extLst>
                  </p:cNvPr>
                  <p:cNvSpPr txBox="1"/>
                  <p:nvPr/>
                </p:nvSpPr>
                <p:spPr>
                  <a:xfrm>
                    <a:off x="5796502" y="2020168"/>
                    <a:ext cx="1088506" cy="2634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/>
                      <a:t>Flexible backbone</a:t>
                    </a:r>
                    <a:endParaRPr lang="en-GB" sz="600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862E261-9A1C-498B-ACC3-356F70FF32DC}"/>
                      </a:ext>
                    </a:extLst>
                  </p:cNvPr>
                  <p:cNvSpPr txBox="1"/>
                  <p:nvPr/>
                </p:nvSpPr>
                <p:spPr>
                  <a:xfrm>
                    <a:off x="3342951" y="2038671"/>
                    <a:ext cx="540923" cy="2634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/>
                      <a:t>Cable</a:t>
                    </a:r>
                    <a:endParaRPr lang="en-GB" sz="600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C6A6630C-1B2E-4FFF-9338-282F3156AEDF}"/>
                      </a:ext>
                    </a:extLst>
                  </p:cNvPr>
                  <p:cNvSpPr txBox="1"/>
                  <p:nvPr/>
                </p:nvSpPr>
                <p:spPr>
                  <a:xfrm>
                    <a:off x="3114523" y="2578428"/>
                    <a:ext cx="907942" cy="2634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/>
                      <a:t>Silicone body</a:t>
                    </a:r>
                    <a:endParaRPr lang="en-GB" sz="600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FCB91615-572B-418D-A860-5983162B88E1}"/>
                      </a:ext>
                    </a:extLst>
                  </p:cNvPr>
                  <p:cNvSpPr txBox="1"/>
                  <p:nvPr/>
                </p:nvSpPr>
                <p:spPr>
                  <a:xfrm>
                    <a:off x="5842490" y="2560588"/>
                    <a:ext cx="1070582" cy="2634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/>
                      <a:t>Saline chamber</a:t>
                    </a:r>
                    <a:endParaRPr lang="en-GB" sz="600" dirty="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27F52C4-8857-4A7C-93D2-A9EF38FE8289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112" y="2607202"/>
                    <a:ext cx="728144" cy="2634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/>
                      <a:t>Electrodes</a:t>
                    </a:r>
                    <a:endParaRPr lang="en-GB" sz="600" dirty="0"/>
                  </a:p>
                </p:txBody>
              </p:sp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BE50D1D9-5E00-45E3-863F-5EE1EC8251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30034" y="2483456"/>
                    <a:ext cx="307678" cy="14707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7ABF099C-88BF-4273-9075-59FE200A1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74302" y="2499703"/>
                    <a:ext cx="58265" cy="128983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C5710B29-9250-4D6F-B1A7-364F478798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669364" y="2490356"/>
                    <a:ext cx="351142" cy="17836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1F947B93-619C-4371-A06E-A34A2A5D93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78513" y="2515133"/>
                    <a:ext cx="53141" cy="14312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CDBB960F-789F-48C8-B025-4CBD26EA04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636018" y="2456395"/>
                    <a:ext cx="391731" cy="13014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0BC0B4C6-6F13-459B-A7DE-212F44FCC9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5008" y="2183315"/>
                    <a:ext cx="227459" cy="7149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79F11D9D-481A-4291-A071-F506C210A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760821" y="2191593"/>
                    <a:ext cx="332475" cy="9933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238BC2BE-9675-46F5-ADCA-877B7EDA12D1}"/>
                      </a:ext>
                    </a:extLst>
                  </p:cNvPr>
                  <p:cNvSpPr txBox="1"/>
                  <p:nvPr/>
                </p:nvSpPr>
                <p:spPr>
                  <a:xfrm>
                    <a:off x="3329800" y="2312992"/>
                    <a:ext cx="383621" cy="2634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/>
                      <a:t>(a)</a:t>
                    </a:r>
                    <a:endParaRPr lang="en-GB" sz="600" dirty="0"/>
                  </a:p>
                </p:txBody>
              </p: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E4070AA8-7542-4BD4-8458-9675F34818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137029" y="2458264"/>
                    <a:ext cx="1033" cy="52696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1EA19B48-9E05-4D33-BF95-B8AC5F97E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818307" y="2450358"/>
                    <a:ext cx="1033" cy="52696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A5BDDC12-602F-45BE-BB6E-D7FC39D535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70463" y="2496162"/>
                    <a:ext cx="0" cy="324197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1D28B91F-0939-491A-AD35-4CDA7A6E1698}"/>
                      </a:ext>
                    </a:extLst>
                  </p:cNvPr>
                  <p:cNvGrpSpPr/>
                  <p:nvPr/>
                </p:nvGrpSpPr>
                <p:grpSpPr>
                  <a:xfrm>
                    <a:off x="3354633" y="2810219"/>
                    <a:ext cx="2515830" cy="343785"/>
                    <a:chOff x="3354633" y="2810219"/>
                    <a:chExt cx="2515830" cy="343785"/>
                  </a:xfrm>
                </p:grpSpPr>
                <p:sp>
                  <p:nvSpPr>
                    <p:cNvPr id="113" name="Rectangle: Rounded Corners 112">
                      <a:extLst>
                        <a:ext uri="{FF2B5EF4-FFF2-40B4-BE49-F238E27FC236}">
                          <a16:creationId xmlns:a16="http://schemas.microsoft.com/office/drawing/2014/main" id="{B406DDC4-3842-4696-A4D7-BD807B10F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18397" y="2810219"/>
                      <a:ext cx="1952066" cy="343785"/>
                    </a:xfrm>
                    <a:prstGeom prst="round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4" name="Rectangle: Rounded Corners 133">
                      <a:extLst>
                        <a:ext uri="{FF2B5EF4-FFF2-40B4-BE49-F238E27FC236}">
                          <a16:creationId xmlns:a16="http://schemas.microsoft.com/office/drawing/2014/main" id="{F26B7652-589B-4431-96BF-FF5E684744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41963" y="2849360"/>
                      <a:ext cx="1672183" cy="271734"/>
                    </a:xfrm>
                    <a:prstGeom prst="roundRect">
                      <a:avLst/>
                    </a:prstGeom>
                    <a:solidFill>
                      <a:schemeClr val="bg2"/>
                    </a:solidFill>
                    <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9093BB0D-7D46-484F-AF80-3BB05EDA36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4633" y="2860122"/>
                      <a:ext cx="474805" cy="2634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600" dirty="0"/>
                        <a:t>(b)</a:t>
                      </a:r>
                      <a:endParaRPr lang="en-GB" sz="600" dirty="0"/>
                    </a:p>
                  </p:txBody>
                </p:sp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3F28E808-48FD-466E-8562-991D6A86D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75428" y="3106247"/>
                      <a:ext cx="32115" cy="3219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9A0C7329-148D-4E43-8BB0-3EACB4BD24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25682" y="3106246"/>
                      <a:ext cx="32115" cy="3219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282DD03D-ADF9-437E-8B97-61F33D7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97971" y="3106243"/>
                      <a:ext cx="32115" cy="3219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4E873896-EBB0-4BFA-B4CE-835A0244B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8225" y="3106239"/>
                      <a:ext cx="32115" cy="3219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56AF7848-8FE9-469B-9042-AF5EDB828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6038" y="3106243"/>
                      <a:ext cx="32115" cy="3219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8315840B-5714-42C8-B6C6-BDBFEBFC7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66292" y="3106243"/>
                      <a:ext cx="32115" cy="32192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5B17462B-48E5-4EBB-801D-3082BE546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15159" y="2450074"/>
                    <a:ext cx="0" cy="384535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prstDash val="lg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>
                    <a:extLst>
                      <a:ext uri="{FF2B5EF4-FFF2-40B4-BE49-F238E27FC236}">
                        <a16:creationId xmlns:a16="http://schemas.microsoft.com/office/drawing/2014/main" id="{FBA983FC-AA83-4FA8-BCE2-896FD912BC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22013" y="2757620"/>
                    <a:ext cx="282576" cy="25701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06D080CF-483F-4889-8098-9A93D27DF5B6}"/>
                  </a:ext>
                </a:extLst>
              </p:cNvPr>
              <p:cNvSpPr/>
              <p:nvPr/>
            </p:nvSpPr>
            <p:spPr>
              <a:xfrm>
                <a:off x="5315558" y="2396294"/>
                <a:ext cx="32192" cy="32192"/>
              </a:xfrm>
              <a:prstGeom prst="ellipse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466C894-ADB3-4094-9EBF-4592496CF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116" y="2600567"/>
              <a:ext cx="391708" cy="1914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0602B02-C97B-47A8-87CE-6FC2B4252408}"/>
              </a:ext>
            </a:extLst>
          </p:cNvPr>
          <p:cNvGrpSpPr/>
          <p:nvPr/>
        </p:nvGrpSpPr>
        <p:grpSpPr>
          <a:xfrm>
            <a:off x="4458850" y="6826187"/>
            <a:ext cx="1924286" cy="1684779"/>
            <a:chOff x="4570671" y="6883387"/>
            <a:chExt cx="1774790" cy="1553890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CF19A14D-FF0A-4047-849F-92EE009C60D5}"/>
                </a:ext>
              </a:extLst>
            </p:cNvPr>
            <p:cNvGrpSpPr/>
            <p:nvPr/>
          </p:nvGrpSpPr>
          <p:grpSpPr>
            <a:xfrm>
              <a:off x="4570671" y="6883387"/>
              <a:ext cx="1718686" cy="1553890"/>
              <a:chOff x="4684732" y="7138794"/>
              <a:chExt cx="1476783" cy="1335182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A50FBB64-B08C-466A-9AD6-955A3D2A5C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43" r="20635"/>
              <a:stretch/>
            </p:blipFill>
            <p:spPr>
              <a:xfrm>
                <a:off x="4735661" y="7155994"/>
                <a:ext cx="1425854" cy="1303409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8A0A5E2-A760-4922-8274-60AE40FFD66E}"/>
                  </a:ext>
                </a:extLst>
              </p:cNvPr>
              <p:cNvSpPr txBox="1"/>
              <p:nvPr/>
            </p:nvSpPr>
            <p:spPr>
              <a:xfrm>
                <a:off x="5543498" y="7138794"/>
                <a:ext cx="4957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Textured fingertip</a:t>
                </a:r>
                <a:endParaRPr lang="en-GB" sz="600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5781574-0FE0-4FF9-A8B2-DF3FD4413DA5}"/>
                  </a:ext>
                </a:extLst>
              </p:cNvPr>
              <p:cNvSpPr txBox="1"/>
              <p:nvPr/>
            </p:nvSpPr>
            <p:spPr>
              <a:xfrm>
                <a:off x="4684732" y="8289310"/>
                <a:ext cx="60208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Gripper base</a:t>
                </a:r>
                <a:endParaRPr lang="en-GB" sz="600" dirty="0"/>
              </a:p>
            </p:txBody>
          </p: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F05A09EF-E4F1-4E7F-AA59-59A0CCA145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4779" y="7367717"/>
                <a:ext cx="207134" cy="7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712A6A43-490E-4EB7-AA76-23B3790969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3518" y="8313207"/>
                <a:ext cx="200778" cy="5612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0F18E3A-88A3-462E-9DEC-B1E0D12C27ED}"/>
                </a:ext>
              </a:extLst>
            </p:cNvPr>
            <p:cNvSpPr txBox="1"/>
            <p:nvPr/>
          </p:nvSpPr>
          <p:spPr>
            <a:xfrm>
              <a:off x="4595035" y="7107076"/>
              <a:ext cx="533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Interior EIT chamber</a:t>
              </a:r>
              <a:endParaRPr lang="en-GB" sz="600" dirty="0"/>
            </a:p>
          </p:txBody>
        </p: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2CC63237-6523-4472-855A-E094137F8D80}"/>
                </a:ext>
              </a:extLst>
            </p:cNvPr>
            <p:cNvCxnSpPr>
              <a:cxnSpLocks/>
            </p:cNvCxnSpPr>
            <p:nvPr/>
          </p:nvCxnSpPr>
          <p:spPr>
            <a:xfrm>
              <a:off x="4824786" y="7347666"/>
              <a:ext cx="188390" cy="24882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7D8B605E-FE72-4581-8205-0BA69AB054EB}"/>
                </a:ext>
              </a:extLst>
            </p:cNvPr>
            <p:cNvSpPr txBox="1"/>
            <p:nvPr/>
          </p:nvSpPr>
          <p:spPr>
            <a:xfrm>
              <a:off x="5833148" y="7840516"/>
              <a:ext cx="5123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Cable actuation backbone</a:t>
              </a:r>
              <a:endParaRPr lang="en-GB" sz="600" dirty="0"/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432EE3B9-7794-4742-A7A1-DE83908738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44298" y="7515371"/>
              <a:ext cx="604982" cy="4483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Arc 215">
            <a:extLst>
              <a:ext uri="{FF2B5EF4-FFF2-40B4-BE49-F238E27FC236}">
                <a16:creationId xmlns:a16="http://schemas.microsoft.com/office/drawing/2014/main" id="{A1E4CE0C-99A9-4836-A348-893195076BEB}"/>
              </a:ext>
            </a:extLst>
          </p:cNvPr>
          <p:cNvSpPr/>
          <p:nvPr/>
        </p:nvSpPr>
        <p:spPr>
          <a:xfrm rot="13673868">
            <a:off x="4111473" y="3968070"/>
            <a:ext cx="121468" cy="150924"/>
          </a:xfrm>
          <a:prstGeom prst="arc">
            <a:avLst>
              <a:gd name="adj1" fmla="val 16200000"/>
              <a:gd name="adj2" fmla="val 20851157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56D5D8D-1A15-4E56-ABA6-43A09FBA8614}"/>
              </a:ext>
            </a:extLst>
          </p:cNvPr>
          <p:cNvGrpSpPr/>
          <p:nvPr/>
        </p:nvGrpSpPr>
        <p:grpSpPr>
          <a:xfrm>
            <a:off x="56017" y="6014674"/>
            <a:ext cx="3868505" cy="2455470"/>
            <a:chOff x="-366426" y="5942411"/>
            <a:chExt cx="3868505" cy="245547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CB21B67-D55F-4B77-9B15-45D3423369B8}"/>
                </a:ext>
              </a:extLst>
            </p:cNvPr>
            <p:cNvGrpSpPr/>
            <p:nvPr/>
          </p:nvGrpSpPr>
          <p:grpSpPr>
            <a:xfrm>
              <a:off x="-366426" y="5942411"/>
              <a:ext cx="3868505" cy="2455470"/>
              <a:chOff x="94631" y="6030824"/>
              <a:chExt cx="3868505" cy="245547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64E22C1-A1BA-4383-A572-89432AB1C0A5}"/>
                  </a:ext>
                </a:extLst>
              </p:cNvPr>
              <p:cNvGrpSpPr/>
              <p:nvPr/>
            </p:nvGrpSpPr>
            <p:grpSpPr>
              <a:xfrm>
                <a:off x="94631" y="6030824"/>
                <a:ext cx="3868505" cy="2333262"/>
                <a:chOff x="976934" y="5985923"/>
                <a:chExt cx="3431570" cy="2069728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08E33F2-EA12-47C5-8C87-092FE4F1DDE1}"/>
                    </a:ext>
                  </a:extLst>
                </p:cNvPr>
                <p:cNvGrpSpPr/>
                <p:nvPr/>
              </p:nvGrpSpPr>
              <p:grpSpPr>
                <a:xfrm>
                  <a:off x="976934" y="5985923"/>
                  <a:ext cx="3431570" cy="2069728"/>
                  <a:chOff x="293047" y="5985923"/>
                  <a:chExt cx="3431570" cy="2069728"/>
                </a:xfrm>
              </p:grpSpPr>
              <p:pic>
                <p:nvPicPr>
                  <p:cNvPr id="120" name="Picture 119">
                    <a:extLst>
                      <a:ext uri="{FF2B5EF4-FFF2-40B4-BE49-F238E27FC236}">
                        <a16:creationId xmlns:a16="http://schemas.microsoft.com/office/drawing/2014/main" id="{E89DD7E4-4180-4087-9802-12BFDAFADC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9" r="12395"/>
                  <a:stretch/>
                </p:blipFill>
                <p:spPr>
                  <a:xfrm>
                    <a:off x="345275" y="6752727"/>
                    <a:ext cx="3283529" cy="1302924"/>
                  </a:xfrm>
                  <a:prstGeom prst="rect">
                    <a:avLst/>
                  </a:prstGeom>
                </p:spPr>
              </p:pic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1C2329CA-E544-4FC7-BA02-03D10618BC09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47" y="7326174"/>
                    <a:ext cx="275488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/>
                      <a:t>(a)</a:t>
                    </a:r>
                    <a:endParaRPr lang="en-GB" sz="600" dirty="0"/>
                  </a:p>
                </p:txBody>
              </p:sp>
              <p:sp>
                <p:nvSpPr>
                  <p:cNvPr id="53" name="Left Brace 52">
                    <a:extLst>
                      <a:ext uri="{FF2B5EF4-FFF2-40B4-BE49-F238E27FC236}">
                        <a16:creationId xmlns:a16="http://schemas.microsoft.com/office/drawing/2014/main" id="{3B12EE4A-5AE3-495A-8B45-C0473B9F93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494286" y="7564352"/>
                    <a:ext cx="80998" cy="353328"/>
                  </a:xfrm>
                  <a:prstGeom prst="leftBrace">
                    <a:avLst>
                      <a:gd name="adj1" fmla="val 8333"/>
                      <a:gd name="adj2" fmla="val 47199"/>
                    </a:avLst>
                  </a:prstGeom>
                  <a:ln w="31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0" name="Left Brace 79">
                    <a:extLst>
                      <a:ext uri="{FF2B5EF4-FFF2-40B4-BE49-F238E27FC236}">
                        <a16:creationId xmlns:a16="http://schemas.microsoft.com/office/drawing/2014/main" id="{948325E8-7A54-4024-9146-F8E967456D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097294" y="7319587"/>
                    <a:ext cx="96170" cy="303370"/>
                  </a:xfrm>
                  <a:prstGeom prst="leftBrace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1" name="Left Brace 90">
                    <a:extLst>
                      <a:ext uri="{FF2B5EF4-FFF2-40B4-BE49-F238E27FC236}">
                        <a16:creationId xmlns:a16="http://schemas.microsoft.com/office/drawing/2014/main" id="{E1820E45-9318-4B4D-807A-1E3F035093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33909" y="6995956"/>
                    <a:ext cx="85879" cy="271058"/>
                  </a:xfrm>
                  <a:prstGeom prst="leftBrace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2" name="Left Brace 91">
                    <a:extLst>
                      <a:ext uri="{FF2B5EF4-FFF2-40B4-BE49-F238E27FC236}">
                        <a16:creationId xmlns:a16="http://schemas.microsoft.com/office/drawing/2014/main" id="{1818BF44-1FA2-4893-A781-53FE9970185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61380" y="6562000"/>
                    <a:ext cx="103297" cy="542990"/>
                  </a:xfrm>
                  <a:prstGeom prst="leftBrace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3" name="Left Brace 92">
                    <a:extLst>
                      <a:ext uri="{FF2B5EF4-FFF2-40B4-BE49-F238E27FC236}">
                        <a16:creationId xmlns:a16="http://schemas.microsoft.com/office/drawing/2014/main" id="{43553F67-90CF-4466-AEC9-BB800F1922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17111" y="7754303"/>
                    <a:ext cx="115539" cy="209513"/>
                  </a:xfrm>
                  <a:prstGeom prst="leftBrace">
                    <a:avLst>
                      <a:gd name="adj1" fmla="val 8333"/>
                      <a:gd name="adj2" fmla="val 47199"/>
                    </a:avLst>
                  </a:prstGeom>
                  <a:ln w="31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8A273DF1-AA38-4625-967B-C1E1A0D35731}"/>
                      </a:ext>
                    </a:extLst>
                  </p:cNvPr>
                  <p:cNvGrpSpPr/>
                  <p:nvPr/>
                </p:nvGrpSpPr>
                <p:grpSpPr>
                  <a:xfrm>
                    <a:off x="481667" y="5985923"/>
                    <a:ext cx="3242950" cy="777144"/>
                    <a:chOff x="615636" y="6963011"/>
                    <a:chExt cx="3301080" cy="791075"/>
                  </a:xfrm>
                </p:grpSpPr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4E99B2B6-2B1A-4DAF-9546-65A00EA58E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0599" y="6970824"/>
                      <a:ext cx="322427" cy="2125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600" dirty="0">
                          <a:solidFill>
                            <a:schemeClr val="bg1"/>
                          </a:solidFill>
                        </a:rPr>
                        <a:t>(b)</a:t>
                      </a:r>
                      <a:endParaRPr lang="en-GB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E2C73C29-B3A9-4976-8DCD-77F3361536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71577" y="6970824"/>
                      <a:ext cx="304469" cy="2125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600" dirty="0">
                          <a:solidFill>
                            <a:schemeClr val="bg1"/>
                          </a:solidFill>
                        </a:rPr>
                        <a:t>(c)</a:t>
                      </a:r>
                      <a:endParaRPr lang="en-GB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01C35D6C-5A07-4BC6-BE40-A0E68F24D4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8590" y="6963011"/>
                      <a:ext cx="322427" cy="2125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600" dirty="0">
                          <a:solidFill>
                            <a:schemeClr val="bg1"/>
                          </a:solidFill>
                        </a:rPr>
                        <a:t>(d)</a:t>
                      </a:r>
                      <a:endParaRPr lang="en-GB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1F4EEA3-4D67-4907-8A04-3894AFAC67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81196" y="6963011"/>
                      <a:ext cx="322427" cy="2125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600" dirty="0">
                          <a:solidFill>
                            <a:schemeClr val="bg1"/>
                          </a:solidFill>
                        </a:rPr>
                        <a:t>(e)</a:t>
                      </a:r>
                      <a:endParaRPr lang="en-GB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DE0C75B7-A19D-4C06-97F1-7299853A85C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3804" y="6965820"/>
                      <a:ext cx="322427" cy="2125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600" dirty="0">
                          <a:solidFill>
                            <a:schemeClr val="bg1"/>
                          </a:solidFill>
                        </a:rPr>
                        <a:t>(f)</a:t>
                      </a:r>
                      <a:endParaRPr lang="en-GB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pic>
                  <p:nvPicPr>
                    <p:cNvPr id="60" name="Picture 59">
                      <a:extLst>
                        <a:ext uri="{FF2B5EF4-FFF2-40B4-BE49-F238E27FC236}">
                          <a16:creationId xmlns:a16="http://schemas.microsoft.com/office/drawing/2014/main" id="{D65C49B0-0E46-46E7-B52B-2BED62398A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15636" y="6987274"/>
                      <a:ext cx="3301080" cy="766812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8EAD4CDC-E1D0-444B-BF38-74DC07132E2E}"/>
                      </a:ext>
                    </a:extLst>
                  </p:cNvPr>
                  <p:cNvCxnSpPr>
                    <a:cxnSpLocks/>
                    <a:endCxn id="91" idx="1"/>
                  </p:cNvCxnSpPr>
                  <p:nvPr/>
                </p:nvCxnSpPr>
                <p:spPr>
                  <a:xfrm flipH="1">
                    <a:off x="2676848" y="6662438"/>
                    <a:ext cx="164699" cy="426108"/>
                  </a:xfrm>
                  <a:prstGeom prst="straightConnector1">
                    <a:avLst/>
                  </a:prstGeom>
                  <a:ln w="31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28D91F88-994A-41DB-94F9-D2287FFE453C}"/>
                      </a:ext>
                    </a:extLst>
                  </p:cNvPr>
                  <p:cNvCxnSpPr>
                    <a:cxnSpLocks/>
                    <a:endCxn id="80" idx="1"/>
                  </p:cNvCxnSpPr>
                  <p:nvPr/>
                </p:nvCxnSpPr>
                <p:spPr>
                  <a:xfrm flipH="1">
                    <a:off x="2145378" y="6662438"/>
                    <a:ext cx="29383" cy="760749"/>
                  </a:xfrm>
                  <a:prstGeom prst="straightConnector1">
                    <a:avLst/>
                  </a:prstGeom>
                  <a:ln w="31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>
                    <a:extLst>
                      <a:ext uri="{FF2B5EF4-FFF2-40B4-BE49-F238E27FC236}">
                        <a16:creationId xmlns:a16="http://schemas.microsoft.com/office/drawing/2014/main" id="{FBC96E89-40F8-4440-9B0A-ABEC75944F32}"/>
                      </a:ext>
                    </a:extLst>
                  </p:cNvPr>
                  <p:cNvCxnSpPr>
                    <a:cxnSpLocks/>
                    <a:endCxn id="53" idx="1"/>
                  </p:cNvCxnSpPr>
                  <p:nvPr/>
                </p:nvCxnSpPr>
                <p:spPr>
                  <a:xfrm>
                    <a:off x="1530774" y="6689512"/>
                    <a:ext cx="13907" cy="1011006"/>
                  </a:xfrm>
                  <a:prstGeom prst="straightConnector1">
                    <a:avLst/>
                  </a:prstGeom>
                  <a:ln w="31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FDF2BD75-04DB-49F4-865B-65D18D2DB51D}"/>
                      </a:ext>
                    </a:extLst>
                  </p:cNvPr>
                  <p:cNvCxnSpPr>
                    <a:cxnSpLocks/>
                    <a:endCxn id="93" idx="1"/>
                  </p:cNvCxnSpPr>
                  <p:nvPr/>
                </p:nvCxnSpPr>
                <p:spPr>
                  <a:xfrm>
                    <a:off x="856034" y="6719005"/>
                    <a:ext cx="124715" cy="1082285"/>
                  </a:xfrm>
                  <a:prstGeom prst="straightConnector1">
                    <a:avLst/>
                  </a:prstGeom>
                  <a:ln w="31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AA22E13D-3131-4545-A4B7-451A0C64711A}"/>
                      </a:ext>
                    </a:extLst>
                  </p:cNvPr>
                  <p:cNvCxnSpPr>
                    <a:cxnSpLocks/>
                    <a:endCxn id="92" idx="1"/>
                  </p:cNvCxnSpPr>
                  <p:nvPr/>
                </p:nvCxnSpPr>
                <p:spPr>
                  <a:xfrm flipH="1">
                    <a:off x="3213028" y="6624968"/>
                    <a:ext cx="240751" cy="156879"/>
                  </a:xfrm>
                  <a:prstGeom prst="straightConnector1">
                    <a:avLst/>
                  </a:prstGeom>
                  <a:ln w="31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2F97536C-575E-45E0-BF38-335775F23FD0}"/>
                      </a:ext>
                    </a:extLst>
                  </p:cNvPr>
                  <p:cNvSpPr txBox="1"/>
                  <p:nvPr/>
                </p:nvSpPr>
                <p:spPr>
                  <a:xfrm>
                    <a:off x="568535" y="6009325"/>
                    <a:ext cx="2897466" cy="1638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>
                        <a:solidFill>
                          <a:schemeClr val="bg1"/>
                        </a:solidFill>
                      </a:rPr>
                      <a:t>(c)                                      (d)                                     (e)                                      (f)                                    (g)</a:t>
                    </a:r>
                    <a:endParaRPr lang="en-GB" sz="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05A0F107-330E-4ADE-94D9-767CC2A5559A}"/>
                      </a:ext>
                    </a:extLst>
                  </p:cNvPr>
                  <p:cNvSpPr txBox="1"/>
                  <p:nvPr/>
                </p:nvSpPr>
                <p:spPr>
                  <a:xfrm>
                    <a:off x="293047" y="6298924"/>
                    <a:ext cx="275488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/>
                      <a:t>(b)</a:t>
                    </a:r>
                    <a:endParaRPr lang="en-GB" sz="600" dirty="0"/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3A174323-EAC3-4405-92EF-256E6ED95DF4}"/>
                      </a:ext>
                    </a:extLst>
                  </p:cNvPr>
                  <p:cNvSpPr txBox="1"/>
                  <p:nvPr/>
                </p:nvSpPr>
                <p:spPr>
                  <a:xfrm>
                    <a:off x="416769" y="6341302"/>
                    <a:ext cx="275488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>
                        <a:solidFill>
                          <a:schemeClr val="accent1"/>
                        </a:solidFill>
                        <a:highlight>
                          <a:srgbClr val="F0FAF2"/>
                        </a:highlight>
                      </a:rPr>
                      <a:t>(</a:t>
                    </a:r>
                    <a:r>
                      <a:rPr lang="en-US" sz="600" dirty="0" err="1">
                        <a:solidFill>
                          <a:schemeClr val="accent1"/>
                        </a:solidFill>
                        <a:highlight>
                          <a:srgbClr val="F0FAF2"/>
                        </a:highlight>
                      </a:rPr>
                      <a:t>i</a:t>
                    </a:r>
                    <a:r>
                      <a:rPr lang="en-US" sz="600" dirty="0">
                        <a:solidFill>
                          <a:schemeClr val="accent1"/>
                        </a:solidFill>
                        <a:highlight>
                          <a:srgbClr val="F0FAF2"/>
                        </a:highlight>
                      </a:rPr>
                      <a:t>)</a:t>
                    </a:r>
                    <a:endParaRPr lang="en-GB" sz="600" dirty="0">
                      <a:solidFill>
                        <a:schemeClr val="accent1"/>
                      </a:solidFill>
                      <a:highlight>
                        <a:srgbClr val="F0FAF2"/>
                      </a:highlight>
                    </a:endParaRPr>
                  </a:p>
                </p:txBody>
              </p: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C2421791-FEA8-40D7-8194-D6E5161FCAD9}"/>
                      </a:ext>
                    </a:extLst>
                  </p:cNvPr>
                  <p:cNvSpPr txBox="1"/>
                  <p:nvPr/>
                </p:nvSpPr>
                <p:spPr>
                  <a:xfrm>
                    <a:off x="408007" y="6457285"/>
                    <a:ext cx="275488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>
                        <a:solidFill>
                          <a:schemeClr val="accent2"/>
                        </a:solidFill>
                        <a:highlight>
                          <a:srgbClr val="F0FAF2"/>
                        </a:highlight>
                      </a:rPr>
                      <a:t>(ii)</a:t>
                    </a:r>
                    <a:endParaRPr lang="en-GB" sz="600" dirty="0">
                      <a:solidFill>
                        <a:schemeClr val="accent2"/>
                      </a:solidFill>
                      <a:highlight>
                        <a:srgbClr val="F0FAF2"/>
                      </a:highlight>
                    </a:endParaRP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A4B168CD-2963-46A3-B350-4882166AB6E0}"/>
                      </a:ext>
                    </a:extLst>
                  </p:cNvPr>
                  <p:cNvSpPr txBox="1"/>
                  <p:nvPr/>
                </p:nvSpPr>
                <p:spPr>
                  <a:xfrm>
                    <a:off x="401612" y="6587846"/>
                    <a:ext cx="299407" cy="1846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600" dirty="0">
                        <a:solidFill>
                          <a:schemeClr val="accent6"/>
                        </a:solidFill>
                        <a:highlight>
                          <a:srgbClr val="F0FAF2"/>
                        </a:highlight>
                      </a:rPr>
                      <a:t>(iii)</a:t>
                    </a:r>
                    <a:endParaRPr lang="en-GB" sz="600" dirty="0">
                      <a:solidFill>
                        <a:schemeClr val="accent6"/>
                      </a:solidFill>
                      <a:highlight>
                        <a:srgbClr val="F0FAF2"/>
                      </a:highlight>
                    </a:endParaRPr>
                  </a:p>
                </p:txBody>
              </p:sp>
            </p:grp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3BC75DFF-D253-40AA-97E0-2BA58C367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52422" y="6638230"/>
                  <a:ext cx="160819" cy="4296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52729C67-123C-4470-BBAE-BAEF6B1B4C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59762" y="6512514"/>
                  <a:ext cx="160819" cy="4296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A33A03D8-DAC1-4632-8E86-913F16B3B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55527" y="6400868"/>
                  <a:ext cx="160819" cy="4296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1EB19CF4-A737-42C6-8ABE-E19A9A824FA6}"/>
                  </a:ext>
                </a:extLst>
              </p:cNvPr>
              <p:cNvSpPr txBox="1"/>
              <p:nvPr/>
            </p:nvSpPr>
            <p:spPr>
              <a:xfrm>
                <a:off x="653880" y="8292051"/>
                <a:ext cx="43203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0mm</a:t>
                </a:r>
                <a:endParaRPr lang="en-GB" sz="600" dirty="0"/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30098A56-9818-4348-8535-0B93FF9C7578}"/>
                  </a:ext>
                </a:extLst>
              </p:cNvPr>
              <p:cNvSpPr txBox="1"/>
              <p:nvPr/>
            </p:nvSpPr>
            <p:spPr>
              <a:xfrm>
                <a:off x="1301810" y="8301628"/>
                <a:ext cx="43203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5mm</a:t>
                </a:r>
                <a:endParaRPr lang="en-GB" sz="600" dirty="0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3ECB9512-CF44-4242-8E2B-A90ADCFA4235}"/>
                  </a:ext>
                </a:extLst>
              </p:cNvPr>
              <p:cNvSpPr txBox="1"/>
              <p:nvPr/>
            </p:nvSpPr>
            <p:spPr>
              <a:xfrm>
                <a:off x="1966799" y="8301628"/>
                <a:ext cx="43203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10mm</a:t>
                </a:r>
                <a:endParaRPr lang="en-GB" sz="600" dirty="0"/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D3D441BD-BB91-4798-B31A-49AF41291C6F}"/>
                  </a:ext>
                </a:extLst>
              </p:cNvPr>
              <p:cNvSpPr txBox="1"/>
              <p:nvPr/>
            </p:nvSpPr>
            <p:spPr>
              <a:xfrm>
                <a:off x="2565940" y="8292051"/>
                <a:ext cx="42080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15mm</a:t>
                </a:r>
                <a:endParaRPr lang="en-GB" sz="600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5A105B1-9571-47AC-8121-759BC68D1F0F}"/>
                  </a:ext>
                </a:extLst>
              </p:cNvPr>
              <p:cNvSpPr txBox="1"/>
              <p:nvPr/>
            </p:nvSpPr>
            <p:spPr>
              <a:xfrm>
                <a:off x="3170390" y="8295867"/>
                <a:ext cx="43203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20mm</a:t>
                </a:r>
                <a:endParaRPr lang="en-GB" sz="600" dirty="0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EF9CAB6-D371-4039-B810-F1257B2E8FA9}"/>
                </a:ext>
              </a:extLst>
            </p:cNvPr>
            <p:cNvSpPr txBox="1"/>
            <p:nvPr/>
          </p:nvSpPr>
          <p:spPr>
            <a:xfrm>
              <a:off x="3176111" y="6964775"/>
              <a:ext cx="29940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6"/>
                  </a:solidFill>
                  <a:highlight>
                    <a:srgbClr val="F0FAF2"/>
                  </a:highlight>
                </a:rPr>
                <a:t>(iii)</a:t>
              </a:r>
              <a:endParaRPr lang="en-GB" sz="600" dirty="0">
                <a:solidFill>
                  <a:schemeClr val="accent6"/>
                </a:solidFill>
                <a:highlight>
                  <a:srgbClr val="F0FAF2"/>
                </a:highlight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957DC9-EFE1-4680-9AA0-18AEA3F31F94}"/>
                </a:ext>
              </a:extLst>
            </p:cNvPr>
            <p:cNvSpPr txBox="1"/>
            <p:nvPr/>
          </p:nvSpPr>
          <p:spPr>
            <a:xfrm>
              <a:off x="3161255" y="7429139"/>
              <a:ext cx="2754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2"/>
                  </a:solidFill>
                  <a:highlight>
                    <a:srgbClr val="F0FAF2"/>
                  </a:highlight>
                </a:rPr>
                <a:t>(ii)</a:t>
              </a:r>
              <a:endParaRPr lang="en-GB" sz="600" dirty="0">
                <a:solidFill>
                  <a:schemeClr val="accent2"/>
                </a:solidFill>
                <a:highlight>
                  <a:srgbClr val="F0FAF2"/>
                </a:highlight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8420D62-2675-43DB-B067-6BA697176B37}"/>
                </a:ext>
              </a:extLst>
            </p:cNvPr>
            <p:cNvSpPr txBox="1"/>
            <p:nvPr/>
          </p:nvSpPr>
          <p:spPr>
            <a:xfrm>
              <a:off x="3182227" y="7990041"/>
              <a:ext cx="2754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1"/>
                  </a:solidFill>
                  <a:highlight>
                    <a:srgbClr val="F0FAF2"/>
                  </a:highlight>
                </a:rPr>
                <a:t>(</a:t>
              </a:r>
              <a:r>
                <a:rPr lang="en-US" sz="600" dirty="0" err="1">
                  <a:solidFill>
                    <a:schemeClr val="accent1"/>
                  </a:solidFill>
                  <a:highlight>
                    <a:srgbClr val="F0FAF2"/>
                  </a:highlight>
                </a:rPr>
                <a:t>i</a:t>
              </a:r>
              <a:r>
                <a:rPr lang="en-US" sz="600" dirty="0">
                  <a:solidFill>
                    <a:schemeClr val="accent1"/>
                  </a:solidFill>
                  <a:highlight>
                    <a:srgbClr val="F0FAF2"/>
                  </a:highlight>
                </a:rPr>
                <a:t>)</a:t>
              </a:r>
              <a:endParaRPr lang="en-GB" sz="600" dirty="0">
                <a:solidFill>
                  <a:schemeClr val="accent1"/>
                </a:solidFill>
                <a:highlight>
                  <a:srgbClr val="F0FAF2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6027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0842E7FAECF4B93C1E68C7711B0B1" ma:contentTypeVersion="8" ma:contentTypeDescription="Create a new document." ma:contentTypeScope="" ma:versionID="758963979b59a8e4ecc3f82a22c13902">
  <xsd:schema xmlns:xsd="http://www.w3.org/2001/XMLSchema" xmlns:xs="http://www.w3.org/2001/XMLSchema" xmlns:p="http://schemas.microsoft.com/office/2006/metadata/properties" xmlns:ns2="dcbd36fe-7c8a-4d82-be28-ba4b0acb5db0" targetNamespace="http://schemas.microsoft.com/office/2006/metadata/properties" ma:root="true" ma:fieldsID="b00252683db237a23bb89edefd2caf28" ns2:_="">
    <xsd:import namespace="dcbd36fe-7c8a-4d82-be28-ba4b0acb5d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bd36fe-7c8a-4d82-be28-ba4b0acb5d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064A83-A027-483C-8818-D1740F33A101}">
  <ds:schemaRefs>
    <ds:schemaRef ds:uri="dcbd36fe-7c8a-4d82-be28-ba4b0acb5db0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F9BEE9-8444-4894-8D5E-0B3F6DD81F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13A1D9-DC1E-4ECA-BCE7-930E3D3CB7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bd36fe-7c8a-4d82-be28-ba4b0acb5d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897</Words>
  <Application>Microsoft Office PowerPoint</Application>
  <PresentationFormat>A4 Paper (210x297 mm)</PresentationFormat>
  <Paragraphs>83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45</cp:revision>
  <dcterms:created xsi:type="dcterms:W3CDTF">2021-03-15T15:05:44Z</dcterms:created>
  <dcterms:modified xsi:type="dcterms:W3CDTF">2021-06-11T16:02:32Z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0x010100EAE0842E7FAECF4B93C1E68C7711B0B1</vt:lpwstr>
  </property>
</Properties>
</file>